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handoutMasterIdLst>
    <p:handoutMasterId r:id="rId43"/>
  </p:handoutMasterIdLst>
  <p:sldIdLst>
    <p:sldId id="479" r:id="rId2"/>
    <p:sldId id="885" r:id="rId3"/>
    <p:sldId id="1018" r:id="rId4"/>
    <p:sldId id="3099" r:id="rId5"/>
    <p:sldId id="969" r:id="rId6"/>
    <p:sldId id="983" r:id="rId7"/>
    <p:sldId id="984" r:id="rId8"/>
    <p:sldId id="985" r:id="rId9"/>
    <p:sldId id="978" r:id="rId10"/>
    <p:sldId id="986" r:id="rId11"/>
    <p:sldId id="1019" r:id="rId12"/>
    <p:sldId id="987" r:id="rId13"/>
    <p:sldId id="988" r:id="rId14"/>
    <p:sldId id="989" r:id="rId15"/>
    <p:sldId id="990" r:id="rId16"/>
    <p:sldId id="991" r:id="rId17"/>
    <p:sldId id="992" r:id="rId18"/>
    <p:sldId id="1020" r:id="rId19"/>
    <p:sldId id="886" r:id="rId20"/>
    <p:sldId id="883" r:id="rId21"/>
    <p:sldId id="1004" r:id="rId22"/>
    <p:sldId id="1005" r:id="rId23"/>
    <p:sldId id="1021" r:id="rId24"/>
    <p:sldId id="1022" r:id="rId25"/>
    <p:sldId id="3097" r:id="rId26"/>
    <p:sldId id="3079" r:id="rId27"/>
    <p:sldId id="3082" r:id="rId28"/>
    <p:sldId id="3084" r:id="rId29"/>
    <p:sldId id="3098" r:id="rId30"/>
    <p:sldId id="962" r:id="rId31"/>
    <p:sldId id="967" r:id="rId32"/>
    <p:sldId id="968" r:id="rId33"/>
    <p:sldId id="970" r:id="rId34"/>
    <p:sldId id="971" r:id="rId35"/>
    <p:sldId id="972" r:id="rId36"/>
    <p:sldId id="973" r:id="rId37"/>
    <p:sldId id="974" r:id="rId38"/>
    <p:sldId id="966" r:id="rId39"/>
    <p:sldId id="979" r:id="rId40"/>
    <p:sldId id="980" r:id="rId4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on Stoic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00"/>
    <a:srgbClr val="4EBFD2"/>
    <a:srgbClr val="43A4B6"/>
    <a:srgbClr val="A3B9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3961" autoAdjust="0"/>
  </p:normalViewPr>
  <p:slideViewPr>
    <p:cSldViewPr snapToGrid="0">
      <p:cViewPr varScale="1">
        <p:scale>
          <a:sx n="155" d="100"/>
          <a:sy n="155" d="100"/>
        </p:scale>
        <p:origin x="368" y="176"/>
      </p:cViewPr>
      <p:guideLst>
        <p:guide orient="horz" pos="1620"/>
        <p:guide pos="2880"/>
      </p:guideLst>
    </p:cSldViewPr>
  </p:slideViewPr>
  <p:outlineViewPr>
    <p:cViewPr>
      <p:scale>
        <a:sx n="33" d="100"/>
        <a:sy n="33" d="100"/>
      </p:scale>
      <p:origin x="0" y="5360"/>
    </p:cViewPr>
  </p:outlineViewPr>
  <p:notesTextViewPr>
    <p:cViewPr>
      <p:scale>
        <a:sx n="100" d="100"/>
        <a:sy n="100" d="100"/>
      </p:scale>
      <p:origin x="0" y="0"/>
    </p:cViewPr>
  </p:notesTextViewPr>
  <p:sorterViewPr>
    <p:cViewPr>
      <p:scale>
        <a:sx n="167" d="100"/>
        <a:sy n="167" d="100"/>
      </p:scale>
      <p:origin x="0" y="67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7976391-CA72-415F-9630-5C942629CBBC}" type="datetimeFigureOut">
              <a:rPr lang="en-US" altLang="en-US"/>
              <a:pPr/>
              <a:t>8/25/20</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9027113-7185-43B9-8633-626C4872BF74}" type="slidenum">
              <a:rPr lang="en-US" altLang="en-US"/>
              <a:pPr/>
              <a:t>‹#›</a:t>
            </a:fld>
            <a:endParaRPr lang="en-US" altLang="en-US"/>
          </a:p>
        </p:txBody>
      </p:sp>
    </p:spTree>
    <p:extLst>
      <p:ext uri="{BB962C8B-B14F-4D97-AF65-F5344CB8AC3E}">
        <p14:creationId xmlns:p14="http://schemas.microsoft.com/office/powerpoint/2010/main" val="2276690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9B14504-7E73-40B3-A4BE-FCEED13BF409}" type="datetimeFigureOut">
              <a:rPr lang="en-US" altLang="en-US"/>
              <a:pPr/>
              <a:t>8/25/20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4DB17D3-99E1-4420-81D7-8B4A93584CA0}" type="slidenum">
              <a:rPr lang="en-US" altLang="en-US"/>
              <a:pPr/>
              <a:t>‹#›</a:t>
            </a:fld>
            <a:endParaRPr lang="en-US" altLang="en-US"/>
          </a:p>
        </p:txBody>
      </p:sp>
    </p:spTree>
    <p:extLst>
      <p:ext uri="{BB962C8B-B14F-4D97-AF65-F5344CB8AC3E}">
        <p14:creationId xmlns:p14="http://schemas.microsoft.com/office/powerpoint/2010/main" val="244438741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5475" eaLnBrk="0" hangingPunct="0">
              <a:defRPr sz="1900" b="1">
                <a:solidFill>
                  <a:schemeClr val="tx1"/>
                </a:solidFill>
                <a:latin typeface="Courier New" charset="0"/>
                <a:ea typeface="ＭＳ Ｐゴシック" charset="0"/>
                <a:cs typeface="ＭＳ Ｐゴシック" charset="0"/>
              </a:defRPr>
            </a:lvl1pPr>
            <a:lvl2pPr marL="702756" indent="-270291" defTabSz="905475" eaLnBrk="0" hangingPunct="0">
              <a:defRPr sz="1900" b="1">
                <a:solidFill>
                  <a:schemeClr val="tx1"/>
                </a:solidFill>
                <a:latin typeface="Courier New" charset="0"/>
                <a:ea typeface="ＭＳ Ｐゴシック" charset="0"/>
              </a:defRPr>
            </a:lvl2pPr>
            <a:lvl3pPr marL="1081164" indent="-216233" defTabSz="905475" eaLnBrk="0" hangingPunct="0">
              <a:defRPr sz="1900" b="1">
                <a:solidFill>
                  <a:schemeClr val="tx1"/>
                </a:solidFill>
                <a:latin typeface="Courier New" charset="0"/>
                <a:ea typeface="ＭＳ Ｐゴシック" charset="0"/>
              </a:defRPr>
            </a:lvl3pPr>
            <a:lvl4pPr marL="1513629" indent="-216233" defTabSz="905475" eaLnBrk="0" hangingPunct="0">
              <a:defRPr sz="1900" b="1">
                <a:solidFill>
                  <a:schemeClr val="tx1"/>
                </a:solidFill>
                <a:latin typeface="Courier New" charset="0"/>
                <a:ea typeface="ＭＳ Ｐゴシック" charset="0"/>
              </a:defRPr>
            </a:lvl4pPr>
            <a:lvl5pPr marL="1946095" indent="-216233" defTabSz="905475" eaLnBrk="0" hangingPunct="0">
              <a:defRPr sz="1900" b="1">
                <a:solidFill>
                  <a:schemeClr val="tx1"/>
                </a:solidFill>
                <a:latin typeface="Courier New" charset="0"/>
                <a:ea typeface="ＭＳ Ｐゴシック" charset="0"/>
              </a:defRPr>
            </a:lvl5pPr>
            <a:lvl6pPr marL="2378560" indent="-216233" algn="r" defTabSz="905475" eaLnBrk="0" fontAlgn="base" hangingPunct="0">
              <a:spcBef>
                <a:spcPct val="0"/>
              </a:spcBef>
              <a:spcAft>
                <a:spcPct val="0"/>
              </a:spcAft>
              <a:defRPr sz="1900" b="1">
                <a:solidFill>
                  <a:schemeClr val="tx1"/>
                </a:solidFill>
                <a:latin typeface="Courier New" charset="0"/>
                <a:ea typeface="ＭＳ Ｐゴシック" charset="0"/>
              </a:defRPr>
            </a:lvl6pPr>
            <a:lvl7pPr marL="2811026" indent="-216233" algn="r" defTabSz="905475" eaLnBrk="0" fontAlgn="base" hangingPunct="0">
              <a:spcBef>
                <a:spcPct val="0"/>
              </a:spcBef>
              <a:spcAft>
                <a:spcPct val="0"/>
              </a:spcAft>
              <a:defRPr sz="1900" b="1">
                <a:solidFill>
                  <a:schemeClr val="tx1"/>
                </a:solidFill>
                <a:latin typeface="Courier New" charset="0"/>
                <a:ea typeface="ＭＳ Ｐゴシック" charset="0"/>
              </a:defRPr>
            </a:lvl7pPr>
            <a:lvl8pPr marL="3243491" indent="-216233" algn="r" defTabSz="905475" eaLnBrk="0" fontAlgn="base" hangingPunct="0">
              <a:spcBef>
                <a:spcPct val="0"/>
              </a:spcBef>
              <a:spcAft>
                <a:spcPct val="0"/>
              </a:spcAft>
              <a:defRPr sz="1900" b="1">
                <a:solidFill>
                  <a:schemeClr val="tx1"/>
                </a:solidFill>
                <a:latin typeface="Courier New" charset="0"/>
                <a:ea typeface="ＭＳ Ｐゴシック" charset="0"/>
              </a:defRPr>
            </a:lvl8pPr>
            <a:lvl9pPr marL="3675957" indent="-216233" algn="r" defTabSz="905475" eaLnBrk="0" fontAlgn="base" hangingPunct="0">
              <a:spcBef>
                <a:spcPct val="0"/>
              </a:spcBef>
              <a:spcAft>
                <a:spcPct val="0"/>
              </a:spcAft>
              <a:defRPr sz="1900" b="1">
                <a:solidFill>
                  <a:schemeClr val="tx1"/>
                </a:solidFill>
                <a:latin typeface="Courier New" charset="0"/>
                <a:ea typeface="ＭＳ Ｐゴシック" charset="0"/>
              </a:defRPr>
            </a:lvl9pPr>
          </a:lstStyle>
          <a:p>
            <a:pPr eaLnBrk="1" hangingPunct="1"/>
            <a:fld id="{E91C8F5E-BD4E-5340-AFCD-35657A9FC726}" type="slidenum">
              <a:rPr lang="en-US" sz="1200" b="0">
                <a:latin typeface="Times New Roman" charset="0"/>
              </a:rPr>
              <a:pPr eaLnBrk="1" hangingPunct="1"/>
              <a:t>13</a:t>
            </a:fld>
            <a:endParaRPr lang="en-US" sz="1200" b="0">
              <a:latin typeface="Times New Roman"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47794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5475" eaLnBrk="0" hangingPunct="0">
              <a:defRPr sz="1900" b="1">
                <a:solidFill>
                  <a:schemeClr val="tx1"/>
                </a:solidFill>
                <a:latin typeface="Courier New" charset="0"/>
                <a:ea typeface="ＭＳ Ｐゴシック" charset="0"/>
                <a:cs typeface="ＭＳ Ｐゴシック" charset="0"/>
              </a:defRPr>
            </a:lvl1pPr>
            <a:lvl2pPr marL="702756" indent="-270291" defTabSz="905475" eaLnBrk="0" hangingPunct="0">
              <a:defRPr sz="1900" b="1">
                <a:solidFill>
                  <a:schemeClr val="tx1"/>
                </a:solidFill>
                <a:latin typeface="Courier New" charset="0"/>
                <a:ea typeface="ＭＳ Ｐゴシック" charset="0"/>
              </a:defRPr>
            </a:lvl2pPr>
            <a:lvl3pPr marL="1081164" indent="-216233" defTabSz="905475" eaLnBrk="0" hangingPunct="0">
              <a:defRPr sz="1900" b="1">
                <a:solidFill>
                  <a:schemeClr val="tx1"/>
                </a:solidFill>
                <a:latin typeface="Courier New" charset="0"/>
                <a:ea typeface="ＭＳ Ｐゴシック" charset="0"/>
              </a:defRPr>
            </a:lvl3pPr>
            <a:lvl4pPr marL="1513629" indent="-216233" defTabSz="905475" eaLnBrk="0" hangingPunct="0">
              <a:defRPr sz="1900" b="1">
                <a:solidFill>
                  <a:schemeClr val="tx1"/>
                </a:solidFill>
                <a:latin typeface="Courier New" charset="0"/>
                <a:ea typeface="ＭＳ Ｐゴシック" charset="0"/>
              </a:defRPr>
            </a:lvl4pPr>
            <a:lvl5pPr marL="1946095" indent="-216233" defTabSz="905475" eaLnBrk="0" hangingPunct="0">
              <a:defRPr sz="1900" b="1">
                <a:solidFill>
                  <a:schemeClr val="tx1"/>
                </a:solidFill>
                <a:latin typeface="Courier New" charset="0"/>
                <a:ea typeface="ＭＳ Ｐゴシック" charset="0"/>
              </a:defRPr>
            </a:lvl5pPr>
            <a:lvl6pPr marL="2378560" indent="-216233" algn="r" defTabSz="905475" eaLnBrk="0" fontAlgn="base" hangingPunct="0">
              <a:spcBef>
                <a:spcPct val="0"/>
              </a:spcBef>
              <a:spcAft>
                <a:spcPct val="0"/>
              </a:spcAft>
              <a:defRPr sz="1900" b="1">
                <a:solidFill>
                  <a:schemeClr val="tx1"/>
                </a:solidFill>
                <a:latin typeface="Courier New" charset="0"/>
                <a:ea typeface="ＭＳ Ｐゴシック" charset="0"/>
              </a:defRPr>
            </a:lvl6pPr>
            <a:lvl7pPr marL="2811026" indent="-216233" algn="r" defTabSz="905475" eaLnBrk="0" fontAlgn="base" hangingPunct="0">
              <a:spcBef>
                <a:spcPct val="0"/>
              </a:spcBef>
              <a:spcAft>
                <a:spcPct val="0"/>
              </a:spcAft>
              <a:defRPr sz="1900" b="1">
                <a:solidFill>
                  <a:schemeClr val="tx1"/>
                </a:solidFill>
                <a:latin typeface="Courier New" charset="0"/>
                <a:ea typeface="ＭＳ Ｐゴシック" charset="0"/>
              </a:defRPr>
            </a:lvl7pPr>
            <a:lvl8pPr marL="3243491" indent="-216233" algn="r" defTabSz="905475" eaLnBrk="0" fontAlgn="base" hangingPunct="0">
              <a:spcBef>
                <a:spcPct val="0"/>
              </a:spcBef>
              <a:spcAft>
                <a:spcPct val="0"/>
              </a:spcAft>
              <a:defRPr sz="1900" b="1">
                <a:solidFill>
                  <a:schemeClr val="tx1"/>
                </a:solidFill>
                <a:latin typeface="Courier New" charset="0"/>
                <a:ea typeface="ＭＳ Ｐゴシック" charset="0"/>
              </a:defRPr>
            </a:lvl8pPr>
            <a:lvl9pPr marL="3675957" indent="-216233" algn="r" defTabSz="905475" eaLnBrk="0" fontAlgn="base" hangingPunct="0">
              <a:spcBef>
                <a:spcPct val="0"/>
              </a:spcBef>
              <a:spcAft>
                <a:spcPct val="0"/>
              </a:spcAft>
              <a:defRPr sz="1900" b="1">
                <a:solidFill>
                  <a:schemeClr val="tx1"/>
                </a:solidFill>
                <a:latin typeface="Courier New" charset="0"/>
                <a:ea typeface="ＭＳ Ｐゴシック" charset="0"/>
              </a:defRPr>
            </a:lvl9pPr>
          </a:lstStyle>
          <a:p>
            <a:pPr eaLnBrk="1" hangingPunct="1"/>
            <a:fld id="{14C0D0AD-3ED4-794E-B116-3E9CBE6F8EB1}" type="slidenum">
              <a:rPr lang="en-US" sz="1200" b="0">
                <a:latin typeface="Times New Roman" charset="0"/>
              </a:rPr>
              <a:pPr eaLnBrk="1" hangingPunct="1"/>
              <a:t>17</a:t>
            </a:fld>
            <a:endParaRPr lang="en-US" sz="1200" b="0">
              <a:latin typeface="Times New Roman"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47716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5475" eaLnBrk="0" hangingPunct="0">
              <a:defRPr sz="1900" b="1">
                <a:solidFill>
                  <a:schemeClr val="tx1"/>
                </a:solidFill>
                <a:latin typeface="Courier New" charset="0"/>
                <a:ea typeface="ＭＳ Ｐゴシック" charset="0"/>
                <a:cs typeface="ＭＳ Ｐゴシック" charset="0"/>
              </a:defRPr>
            </a:lvl1pPr>
            <a:lvl2pPr marL="702756" indent="-270291" defTabSz="905475" eaLnBrk="0" hangingPunct="0">
              <a:defRPr sz="1900" b="1">
                <a:solidFill>
                  <a:schemeClr val="tx1"/>
                </a:solidFill>
                <a:latin typeface="Courier New" charset="0"/>
                <a:ea typeface="ＭＳ Ｐゴシック" charset="0"/>
              </a:defRPr>
            </a:lvl2pPr>
            <a:lvl3pPr marL="1081164" indent="-216233" defTabSz="905475" eaLnBrk="0" hangingPunct="0">
              <a:defRPr sz="1900" b="1">
                <a:solidFill>
                  <a:schemeClr val="tx1"/>
                </a:solidFill>
                <a:latin typeface="Courier New" charset="0"/>
                <a:ea typeface="ＭＳ Ｐゴシック" charset="0"/>
              </a:defRPr>
            </a:lvl3pPr>
            <a:lvl4pPr marL="1513629" indent="-216233" defTabSz="905475" eaLnBrk="0" hangingPunct="0">
              <a:defRPr sz="1900" b="1">
                <a:solidFill>
                  <a:schemeClr val="tx1"/>
                </a:solidFill>
                <a:latin typeface="Courier New" charset="0"/>
                <a:ea typeface="ＭＳ Ｐゴシック" charset="0"/>
              </a:defRPr>
            </a:lvl4pPr>
            <a:lvl5pPr marL="1946095" indent="-216233" defTabSz="905475" eaLnBrk="0" hangingPunct="0">
              <a:defRPr sz="1900" b="1">
                <a:solidFill>
                  <a:schemeClr val="tx1"/>
                </a:solidFill>
                <a:latin typeface="Courier New" charset="0"/>
                <a:ea typeface="ＭＳ Ｐゴシック" charset="0"/>
              </a:defRPr>
            </a:lvl5pPr>
            <a:lvl6pPr marL="2378560" indent="-216233" algn="r" defTabSz="905475" eaLnBrk="0" fontAlgn="base" hangingPunct="0">
              <a:spcBef>
                <a:spcPct val="0"/>
              </a:spcBef>
              <a:spcAft>
                <a:spcPct val="0"/>
              </a:spcAft>
              <a:defRPr sz="1900" b="1">
                <a:solidFill>
                  <a:schemeClr val="tx1"/>
                </a:solidFill>
                <a:latin typeface="Courier New" charset="0"/>
                <a:ea typeface="ＭＳ Ｐゴシック" charset="0"/>
              </a:defRPr>
            </a:lvl6pPr>
            <a:lvl7pPr marL="2811026" indent="-216233" algn="r" defTabSz="905475" eaLnBrk="0" fontAlgn="base" hangingPunct="0">
              <a:spcBef>
                <a:spcPct val="0"/>
              </a:spcBef>
              <a:spcAft>
                <a:spcPct val="0"/>
              </a:spcAft>
              <a:defRPr sz="1900" b="1">
                <a:solidFill>
                  <a:schemeClr val="tx1"/>
                </a:solidFill>
                <a:latin typeface="Courier New" charset="0"/>
                <a:ea typeface="ＭＳ Ｐゴシック" charset="0"/>
              </a:defRPr>
            </a:lvl7pPr>
            <a:lvl8pPr marL="3243491" indent="-216233" algn="r" defTabSz="905475" eaLnBrk="0" fontAlgn="base" hangingPunct="0">
              <a:spcBef>
                <a:spcPct val="0"/>
              </a:spcBef>
              <a:spcAft>
                <a:spcPct val="0"/>
              </a:spcAft>
              <a:defRPr sz="1900" b="1">
                <a:solidFill>
                  <a:schemeClr val="tx1"/>
                </a:solidFill>
                <a:latin typeface="Courier New" charset="0"/>
                <a:ea typeface="ＭＳ Ｐゴシック" charset="0"/>
              </a:defRPr>
            </a:lvl8pPr>
            <a:lvl9pPr marL="3675957" indent="-216233" algn="r" defTabSz="905475" eaLnBrk="0" fontAlgn="base" hangingPunct="0">
              <a:spcBef>
                <a:spcPct val="0"/>
              </a:spcBef>
              <a:spcAft>
                <a:spcPct val="0"/>
              </a:spcAft>
              <a:defRPr sz="1900" b="1">
                <a:solidFill>
                  <a:schemeClr val="tx1"/>
                </a:solidFill>
                <a:latin typeface="Courier New" charset="0"/>
                <a:ea typeface="ＭＳ Ｐゴシック" charset="0"/>
              </a:defRPr>
            </a:lvl9pPr>
          </a:lstStyle>
          <a:p>
            <a:pPr eaLnBrk="1" hangingPunct="1"/>
            <a:fld id="{062D320D-2DBB-3C43-8E21-9F4F8CE7DA07}" type="slidenum">
              <a:rPr lang="en-US" sz="1200" b="0">
                <a:latin typeface="Times New Roman" charset="0"/>
              </a:rPr>
              <a:pPr eaLnBrk="1" hangingPunct="1"/>
              <a:t>21</a:t>
            </a:fld>
            <a:endParaRPr lang="en-US" sz="1200" b="0">
              <a:latin typeface="Times New Roman" charset="0"/>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262087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a845255ef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a845255ef_0_2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8" name="Google Shape;518;g7a845255ef_0_2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2162774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a845255ef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a845255ef_0_2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8" name="Google Shape;518;g7a845255ef_0_2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2953389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a845255ef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a845255ef_0_2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8" name="Google Shape;518;g7a845255ef_0_2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extLst>
      <p:ext uri="{BB962C8B-B14F-4D97-AF65-F5344CB8AC3E}">
        <p14:creationId xmlns:p14="http://schemas.microsoft.com/office/powerpoint/2010/main" val="2663994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NULL"/></Relationships>
</file>

<file path=ppt/slideLayouts/_rels/slideLayout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5556" y="1558774"/>
            <a:ext cx="8240889" cy="1863171"/>
          </a:xfrm>
        </p:spPr>
        <p:txBody>
          <a:bodyPr>
            <a:noAutofit/>
          </a:bodyPr>
          <a:lstStyle>
            <a:lvl1pPr algn="l">
              <a:lnSpc>
                <a:spcPct val="100000"/>
              </a:lnSpc>
              <a:defRPr sz="5400" b="0" i="0" baseline="0">
                <a:solidFill>
                  <a:schemeClr val="bg1"/>
                </a:solidFill>
                <a:latin typeface="NewslabThin"/>
              </a:defRPr>
            </a:lvl1pPr>
          </a:lstStyle>
          <a:p>
            <a:r>
              <a:rPr lang="en-US"/>
              <a:t>Click to edit Master title style</a:t>
            </a:r>
            <a:endParaRPr lang="en-US" dirty="0"/>
          </a:p>
        </p:txBody>
      </p:sp>
      <p:sp>
        <p:nvSpPr>
          <p:cNvPr id="3" name="Subtitle 2"/>
          <p:cNvSpPr>
            <a:spLocks noGrp="1"/>
          </p:cNvSpPr>
          <p:nvPr>
            <p:ph type="subTitle" idx="1"/>
          </p:nvPr>
        </p:nvSpPr>
        <p:spPr>
          <a:xfrm>
            <a:off x="689593" y="4176647"/>
            <a:ext cx="6400800" cy="453863"/>
          </a:xfrm>
        </p:spPr>
        <p:txBody>
          <a:bodyPr anchor="b">
            <a:noAutofit/>
          </a:bodyPr>
          <a:lstStyle>
            <a:lvl1pPr marL="0" indent="0" algn="l">
              <a:spcBef>
                <a:spcPts val="0"/>
              </a:spcBef>
              <a:buNone/>
              <a:defRPr sz="2400" baseline="0">
                <a:solidFill>
                  <a:schemeClr val="bg1"/>
                </a:solidFill>
                <a:latin typeface="Source Sans Pr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Text Placeholder 5"/>
          <p:cNvSpPr>
            <a:spLocks noGrp="1"/>
          </p:cNvSpPr>
          <p:nvPr>
            <p:ph type="body" sz="quarter" idx="10"/>
          </p:nvPr>
        </p:nvSpPr>
        <p:spPr>
          <a:xfrm>
            <a:off x="687742" y="4563527"/>
            <a:ext cx="6446838" cy="443446"/>
          </a:xfrm>
        </p:spPr>
        <p:txBody>
          <a:bodyPr>
            <a:normAutofit/>
          </a:bodyPr>
          <a:lstStyle>
            <a:lvl1pPr marL="0" indent="0" algn="l">
              <a:buNone/>
              <a:defRPr sz="14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33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txBox="1">
            <a:spLocks/>
          </p:cNvSpPr>
          <p:nvPr userDrawn="1"/>
        </p:nvSpPr>
        <p:spPr>
          <a:xfrm>
            <a:off x="946150" y="206375"/>
            <a:ext cx="7172325" cy="857250"/>
          </a:xfrm>
          <a:prstGeom prst="rect">
            <a:avLst/>
          </a:prstGeom>
        </p:spPr>
        <p:txBody>
          <a:bodyPr anchor="ctr">
            <a:normAutofit/>
          </a:bodyPr>
          <a:lstStyle>
            <a:lvl1pPr algn="ctr" defTabSz="457200" rtl="0" eaLnBrk="1" latinLnBrk="0" hangingPunct="1">
              <a:spcBef>
                <a:spcPct val="0"/>
              </a:spcBef>
              <a:buNone/>
              <a:defRPr sz="3200" b="0" i="0" kern="1200">
                <a:solidFill>
                  <a:schemeClr val="tx1">
                    <a:lumMod val="75000"/>
                    <a:lumOff val="25000"/>
                  </a:schemeClr>
                </a:solidFill>
                <a:latin typeface="NewslabLight"/>
                <a:ea typeface="+mj-ea"/>
                <a:cs typeface="NewslabLight"/>
              </a:defRPr>
            </a:lvl1pPr>
          </a:lstStyle>
          <a:p>
            <a:pPr algn="l" fontAlgn="auto">
              <a:spcAft>
                <a:spcPts val="0"/>
              </a:spcAft>
              <a:defRPr/>
            </a:pPr>
            <a:r>
              <a:rPr lang="en-US" sz="4000" dirty="0">
                <a:latin typeface="NewslabThin"/>
              </a:rPr>
              <a:t>Use this Chart to Start</a:t>
            </a:r>
          </a:p>
        </p:txBody>
      </p:sp>
      <p:graphicFrame>
        <p:nvGraphicFramePr>
          <p:cNvPr id="3" name="Picture Placeholder 9"/>
          <p:cNvGraphicFramePr>
            <a:graphicFrameLocks/>
          </p:cNvGraphicFramePr>
          <p:nvPr/>
        </p:nvGraphicFramePr>
        <p:xfrm>
          <a:off x="1158875" y="1149350"/>
          <a:ext cx="7273925" cy="3495675"/>
        </p:xfrm>
        <a:graphic>
          <a:graphicData uri="http://schemas.openxmlformats.org/presentationml/2006/ole">
            <mc:AlternateContent xmlns:mc="http://schemas.openxmlformats.org/markup-compatibility/2006">
              <mc:Choice xmlns:v="urn:schemas-microsoft-com:vml" Requires="v">
                <p:oleObj spid="_x0000_s1321" r:id="rId3" imgW="7271927" imgH="3492719" progId="Excel.Chart.8">
                  <p:embed/>
                </p:oleObj>
              </mc:Choice>
              <mc:Fallback>
                <p:oleObj r:id="rId3" imgW="7271927" imgH="3492719"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875" y="1149350"/>
                        <a:ext cx="7273925" cy="349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4" name="Picture 7" descr="databricks_logoTM_rgb_TM.eps"/>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69863" y="4821238"/>
            <a:ext cx="1071562" cy="16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66787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39" name="Group 38"/>
          <p:cNvGrpSpPr/>
          <p:nvPr userDrawn="1"/>
        </p:nvGrpSpPr>
        <p:grpSpPr>
          <a:xfrm>
            <a:off x="798513" y="946150"/>
            <a:ext cx="8208962" cy="3709988"/>
            <a:chOff x="798513" y="946150"/>
            <a:chExt cx="8208962" cy="3709988"/>
          </a:xfrm>
        </p:grpSpPr>
        <p:pic>
          <p:nvPicPr>
            <p:cNvPr id="3" name="Picture 4" descr="01_FLASHLIGHT_exploration.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46138" y="987425"/>
              <a:ext cx="10922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6" descr="02_CLOUDCLUSTER_managedcluster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38338" y="1006475"/>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descr="03_PIPELINE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63875" y="1006475"/>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04_THIRDPARTY.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094163" y="1006475"/>
              <a:ext cx="1082675" cy="108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05_UNIFIED_PLATFORM_knot.ep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568950" y="946150"/>
              <a:ext cx="1144588" cy="114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0" descr="06_COMMUNITY.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819900" y="1065213"/>
              <a:ext cx="987425"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07_LIBRARIE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13688" y="1027113"/>
              <a:ext cx="1093787" cy="1093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08_LOGO_BUG.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7050" y="3424238"/>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3" descr="09_EXPLORE_LANGUAG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8513" y="2325688"/>
              <a:ext cx="10795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4" descr="10_COLLABORA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58975" y="2338388"/>
              <a:ext cx="989013" cy="989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5" descr="11_CHART_visualiz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105150" y="2392363"/>
              <a:ext cx="989013" cy="989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6" descr="12_DASHBOARD.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143375" y="2381250"/>
              <a:ext cx="973138" cy="97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7" descr="13_CLUSTER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35025" y="3552825"/>
              <a:ext cx="1103313" cy="1103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8" descr="14_WAND_PowerSpark.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54213" y="3554413"/>
              <a:ext cx="1047750" cy="1047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9" descr="15_IMPORT_CLOUD.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82925" y="3552825"/>
              <a:ext cx="1035050" cy="103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20" descr="16_CALENDAR_schedul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64200" y="2393950"/>
              <a:ext cx="973138" cy="974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1" descr="17_CHECKLIST_monitor.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837363" y="2392363"/>
              <a:ext cx="1031875" cy="103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19"/>
            <p:cNvSpPr txBox="1">
              <a:spLocks noChangeArrowheads="1"/>
            </p:cNvSpPr>
            <p:nvPr userDrawn="1"/>
          </p:nvSpPr>
          <p:spPr bwMode="auto">
            <a:xfrm>
              <a:off x="1028700" y="1878013"/>
              <a:ext cx="7239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Exploration</a:t>
              </a:r>
            </a:p>
          </p:txBody>
        </p:sp>
        <p:sp>
          <p:nvSpPr>
            <p:cNvPr id="21" name="TextBox 20"/>
            <p:cNvSpPr txBox="1">
              <a:spLocks noChangeArrowheads="1"/>
            </p:cNvSpPr>
            <p:nvPr userDrawn="1"/>
          </p:nvSpPr>
          <p:spPr bwMode="auto">
            <a:xfrm>
              <a:off x="1958975" y="1878013"/>
              <a:ext cx="1042988"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Managed Clusters</a:t>
              </a:r>
            </a:p>
          </p:txBody>
        </p:sp>
        <p:sp>
          <p:nvSpPr>
            <p:cNvPr id="22" name="TextBox 21"/>
            <p:cNvSpPr txBox="1">
              <a:spLocks noChangeArrowheads="1"/>
            </p:cNvSpPr>
            <p:nvPr userDrawn="1"/>
          </p:nvSpPr>
          <p:spPr bwMode="auto">
            <a:xfrm>
              <a:off x="3311525" y="1878013"/>
              <a:ext cx="6461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Pipelines</a:t>
              </a:r>
            </a:p>
          </p:txBody>
        </p:sp>
        <p:sp>
          <p:nvSpPr>
            <p:cNvPr id="23" name="TextBox 22"/>
            <p:cNvSpPr txBox="1">
              <a:spLocks noChangeArrowheads="1"/>
            </p:cNvSpPr>
            <p:nvPr userDrawn="1"/>
          </p:nvSpPr>
          <p:spPr bwMode="auto">
            <a:xfrm>
              <a:off x="4221163" y="1878013"/>
              <a:ext cx="8509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3</a:t>
              </a:r>
              <a:r>
                <a:rPr lang="en-US" sz="900" baseline="30000">
                  <a:solidFill>
                    <a:srgbClr val="404040"/>
                  </a:solidFill>
                  <a:latin typeface="Source Sans Pro Light" charset="0"/>
                </a:rPr>
                <a:t>rd</a:t>
              </a:r>
              <a:r>
                <a:rPr lang="en-US" sz="900">
                  <a:solidFill>
                    <a:srgbClr val="404040"/>
                  </a:solidFill>
                  <a:latin typeface="Source Sans Pro Light" charset="0"/>
                </a:rPr>
                <a:t> Party Apps</a:t>
              </a:r>
            </a:p>
          </p:txBody>
        </p:sp>
        <p:sp>
          <p:nvSpPr>
            <p:cNvPr id="24" name="TextBox 23"/>
            <p:cNvSpPr txBox="1">
              <a:spLocks noChangeArrowheads="1"/>
            </p:cNvSpPr>
            <p:nvPr userDrawn="1"/>
          </p:nvSpPr>
          <p:spPr bwMode="auto">
            <a:xfrm>
              <a:off x="6950075" y="1878013"/>
              <a:ext cx="7493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Community</a:t>
              </a:r>
            </a:p>
          </p:txBody>
        </p:sp>
        <p:sp>
          <p:nvSpPr>
            <p:cNvPr id="25" name="TextBox 24"/>
            <p:cNvSpPr txBox="1">
              <a:spLocks noChangeArrowheads="1"/>
            </p:cNvSpPr>
            <p:nvPr userDrawn="1"/>
          </p:nvSpPr>
          <p:spPr bwMode="auto">
            <a:xfrm>
              <a:off x="1096963" y="4357688"/>
              <a:ext cx="582612"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Clusters</a:t>
              </a:r>
            </a:p>
          </p:txBody>
        </p:sp>
        <p:sp>
          <p:nvSpPr>
            <p:cNvPr id="26" name="TextBox 25"/>
            <p:cNvSpPr txBox="1">
              <a:spLocks noChangeArrowheads="1"/>
            </p:cNvSpPr>
            <p:nvPr userDrawn="1"/>
          </p:nvSpPr>
          <p:spPr bwMode="auto">
            <a:xfrm>
              <a:off x="6937375" y="3216275"/>
              <a:ext cx="93980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Monitor Results</a:t>
              </a:r>
            </a:p>
          </p:txBody>
        </p:sp>
        <p:sp>
          <p:nvSpPr>
            <p:cNvPr id="27" name="TextBox 26"/>
            <p:cNvSpPr txBox="1">
              <a:spLocks noChangeArrowheads="1"/>
            </p:cNvSpPr>
            <p:nvPr userDrawn="1"/>
          </p:nvSpPr>
          <p:spPr bwMode="auto">
            <a:xfrm>
              <a:off x="5607050" y="3216275"/>
              <a:ext cx="1158875"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Schedule Workflows </a:t>
              </a:r>
            </a:p>
          </p:txBody>
        </p:sp>
        <p:sp>
          <p:nvSpPr>
            <p:cNvPr id="28" name="TextBox 27"/>
            <p:cNvSpPr txBox="1">
              <a:spLocks noChangeArrowheads="1"/>
            </p:cNvSpPr>
            <p:nvPr userDrawn="1"/>
          </p:nvSpPr>
          <p:spPr bwMode="auto">
            <a:xfrm>
              <a:off x="3259138" y="4354513"/>
              <a:ext cx="74930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Import Data</a:t>
              </a:r>
            </a:p>
          </p:txBody>
        </p:sp>
        <p:sp>
          <p:nvSpPr>
            <p:cNvPr id="29" name="TextBox 28"/>
            <p:cNvSpPr txBox="1">
              <a:spLocks noChangeArrowheads="1"/>
            </p:cNvSpPr>
            <p:nvPr userDrawn="1"/>
          </p:nvSpPr>
          <p:spPr bwMode="auto">
            <a:xfrm>
              <a:off x="2012950" y="4357688"/>
              <a:ext cx="903288"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Power of Spark</a:t>
              </a:r>
            </a:p>
          </p:txBody>
        </p:sp>
        <p:sp>
          <p:nvSpPr>
            <p:cNvPr id="30" name="TextBox 29"/>
            <p:cNvSpPr txBox="1">
              <a:spLocks noChangeArrowheads="1"/>
            </p:cNvSpPr>
            <p:nvPr userDrawn="1"/>
          </p:nvSpPr>
          <p:spPr bwMode="auto">
            <a:xfrm>
              <a:off x="2057400" y="3205163"/>
              <a:ext cx="7366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Collaborate</a:t>
              </a:r>
            </a:p>
          </p:txBody>
        </p:sp>
        <p:sp>
          <p:nvSpPr>
            <p:cNvPr id="31" name="TextBox 30"/>
            <p:cNvSpPr txBox="1">
              <a:spLocks noChangeArrowheads="1"/>
            </p:cNvSpPr>
            <p:nvPr userDrawn="1"/>
          </p:nvSpPr>
          <p:spPr bwMode="auto">
            <a:xfrm>
              <a:off x="4364038" y="3205163"/>
              <a:ext cx="542925"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Publish</a:t>
              </a:r>
            </a:p>
          </p:txBody>
        </p:sp>
        <p:sp>
          <p:nvSpPr>
            <p:cNvPr id="32" name="TextBox 31"/>
            <p:cNvSpPr txBox="1">
              <a:spLocks noChangeArrowheads="1"/>
            </p:cNvSpPr>
            <p:nvPr userDrawn="1"/>
          </p:nvSpPr>
          <p:spPr bwMode="auto">
            <a:xfrm>
              <a:off x="3336925" y="3205163"/>
              <a:ext cx="5953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Visualize</a:t>
              </a:r>
            </a:p>
          </p:txBody>
        </p:sp>
        <p:sp>
          <p:nvSpPr>
            <p:cNvPr id="33" name="TextBox 32"/>
            <p:cNvSpPr txBox="1">
              <a:spLocks noChangeArrowheads="1"/>
            </p:cNvSpPr>
            <p:nvPr userDrawn="1"/>
          </p:nvSpPr>
          <p:spPr bwMode="auto">
            <a:xfrm>
              <a:off x="1019175" y="3205163"/>
              <a:ext cx="6461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Language</a:t>
              </a:r>
            </a:p>
          </p:txBody>
        </p:sp>
        <p:sp>
          <p:nvSpPr>
            <p:cNvPr id="34" name="TextBox 33"/>
            <p:cNvSpPr txBox="1">
              <a:spLocks noChangeArrowheads="1"/>
            </p:cNvSpPr>
            <p:nvPr userDrawn="1"/>
          </p:nvSpPr>
          <p:spPr bwMode="auto">
            <a:xfrm>
              <a:off x="8204200" y="1878013"/>
              <a:ext cx="6207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Libraries</a:t>
              </a:r>
            </a:p>
          </p:txBody>
        </p:sp>
        <p:sp>
          <p:nvSpPr>
            <p:cNvPr id="35" name="TextBox 34"/>
            <p:cNvSpPr txBox="1">
              <a:spLocks noChangeArrowheads="1"/>
            </p:cNvSpPr>
            <p:nvPr userDrawn="1"/>
          </p:nvSpPr>
          <p:spPr bwMode="auto">
            <a:xfrm>
              <a:off x="5700713" y="1878013"/>
              <a:ext cx="954087"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Unified Platform</a:t>
              </a:r>
            </a:p>
          </p:txBody>
        </p:sp>
        <p:sp>
          <p:nvSpPr>
            <p:cNvPr id="36" name="TextBox 35"/>
            <p:cNvSpPr txBox="1">
              <a:spLocks noChangeArrowheads="1"/>
            </p:cNvSpPr>
            <p:nvPr userDrawn="1"/>
          </p:nvSpPr>
          <p:spPr bwMode="auto">
            <a:xfrm>
              <a:off x="5875338" y="4302125"/>
              <a:ext cx="646112"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a:solidFill>
                    <a:srgbClr val="404040"/>
                  </a:solidFill>
                  <a:latin typeface="Source Sans Pro Light" charset="0"/>
                </a:rPr>
                <a:t>Logo Bug</a:t>
              </a:r>
            </a:p>
          </p:txBody>
        </p:sp>
      </p:grpSp>
      <p:pic>
        <p:nvPicPr>
          <p:cNvPr id="37" name="Picture 39" descr="databricks_logoTM_rgb_TM.eps"/>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69863" y="4821238"/>
            <a:ext cx="1071562" cy="16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8948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Fram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903111" y="1598392"/>
            <a:ext cx="7739943" cy="1248834"/>
          </a:xfrm>
        </p:spPr>
        <p:txBody>
          <a:bodyPr>
            <a:noAutofit/>
          </a:bodyPr>
          <a:lstStyle>
            <a:lvl1pPr algn="l">
              <a:defRPr sz="5400" b="0" i="0" baseline="0">
                <a:solidFill>
                  <a:schemeClr val="bg1"/>
                </a:solidFill>
                <a:latin typeface="NewslabThin"/>
                <a:cs typeface="NewslabThin"/>
              </a:defRPr>
            </a:lvl1pPr>
          </a:lstStyle>
          <a:p>
            <a:r>
              <a:rPr lang="en-US"/>
              <a:t>Click to edit Master title style</a:t>
            </a:r>
            <a:endParaRPr lang="en-US" dirty="0"/>
          </a:p>
        </p:txBody>
      </p:sp>
      <p:sp>
        <p:nvSpPr>
          <p:cNvPr id="4" name="Text Placeholder 3"/>
          <p:cNvSpPr>
            <a:spLocks noGrp="1"/>
          </p:cNvSpPr>
          <p:nvPr>
            <p:ph type="body" sz="half" idx="2"/>
          </p:nvPr>
        </p:nvSpPr>
        <p:spPr>
          <a:xfrm>
            <a:off x="903111" y="2717006"/>
            <a:ext cx="6349823" cy="666441"/>
          </a:xfrm>
        </p:spPr>
        <p:txBody>
          <a:bodyPr>
            <a:noAutofit/>
          </a:bodyPr>
          <a:lstStyle>
            <a:lvl1pPr marL="0" indent="0" algn="l">
              <a:buNone/>
              <a:defRPr sz="24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602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sz="36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spcAft>
                <a:spcPts val="0"/>
              </a:spcAft>
              <a:defRPr sz="2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765387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9863" y="206375"/>
            <a:ext cx="8850312" cy="857250"/>
          </a:xfrm>
        </p:spPr>
        <p:txBody>
          <a:bodyPr/>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169863" y="1312863"/>
            <a:ext cx="8850312" cy="33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354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Question or Section Black">
    <p:spTree>
      <p:nvGrpSpPr>
        <p:cNvPr id="1" name=""/>
        <p:cNvGrpSpPr/>
        <p:nvPr/>
      </p:nvGrpSpPr>
      <p:grpSpPr>
        <a:xfrm>
          <a:off x="0" y="0"/>
          <a:ext cx="0" cy="0"/>
          <a:chOff x="0" y="0"/>
          <a:chExt cx="0" cy="0"/>
        </a:xfrm>
      </p:grpSpPr>
      <p:sp>
        <p:nvSpPr>
          <p:cNvPr id="6" name="Title 1"/>
          <p:cNvSpPr>
            <a:spLocks noGrp="1"/>
          </p:cNvSpPr>
          <p:nvPr>
            <p:ph type="title"/>
          </p:nvPr>
        </p:nvSpPr>
        <p:spPr>
          <a:xfrm>
            <a:off x="169863" y="952049"/>
            <a:ext cx="8850311" cy="2440157"/>
          </a:xfrm>
        </p:spPr>
        <p:txBody>
          <a:bodyPr>
            <a:normAutofit/>
          </a:bodyPr>
          <a:lstStyle>
            <a:lvl1pPr algn="l">
              <a:defRPr sz="4400" b="0" i="0" baseline="0">
                <a:solidFill>
                  <a:schemeClr val="tx1">
                    <a:lumMod val="75000"/>
                    <a:lumOff val="25000"/>
                  </a:schemeClr>
                </a:solidFill>
                <a:latin typeface="NewslabThin"/>
                <a:cs typeface="NewslabThin"/>
              </a:defRPr>
            </a:lvl1pPr>
          </a:lstStyle>
          <a:p>
            <a:r>
              <a:rPr lang="en-US"/>
              <a:t>Click to edit Master title style</a:t>
            </a:r>
            <a:endParaRPr lang="en-US" dirty="0"/>
          </a:p>
        </p:txBody>
      </p:sp>
      <p:sp>
        <p:nvSpPr>
          <p:cNvPr id="7" name="Text Placeholder 2"/>
          <p:cNvSpPr>
            <a:spLocks noGrp="1"/>
          </p:cNvSpPr>
          <p:nvPr>
            <p:ph idx="1"/>
          </p:nvPr>
        </p:nvSpPr>
        <p:spPr>
          <a:xfrm>
            <a:off x="178742" y="2965040"/>
            <a:ext cx="8749914" cy="1380671"/>
          </a:xfrm>
          <a:prstGeom prst="rect">
            <a:avLst/>
          </a:prstGeom>
        </p:spPr>
        <p:txBody>
          <a:bodyPr rtlCol="0">
            <a:normAutofit/>
          </a:bodyPr>
          <a:lstStyle>
            <a:lvl1pPr marL="0" indent="0" algn="l">
              <a:buNone/>
              <a:defRPr sz="2400" b="0" i="0" baseline="0">
                <a:solidFill>
                  <a:schemeClr val="tx1">
                    <a:lumMod val="75000"/>
                    <a:lumOff val="25000"/>
                  </a:schemeClr>
                </a:solidFill>
              </a:defRPr>
            </a:lvl1pPr>
          </a:lstStyle>
          <a:p>
            <a:pPr lvl="0"/>
            <a:r>
              <a:rPr lang="en-US"/>
              <a:t>Click to edit Master text styles</a:t>
            </a:r>
          </a:p>
        </p:txBody>
      </p:sp>
    </p:spTree>
    <p:extLst>
      <p:ext uri="{BB962C8B-B14F-4D97-AF65-F5344CB8AC3E}">
        <p14:creationId xmlns:p14="http://schemas.microsoft.com/office/powerpoint/2010/main" val="617340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169863" y="205979"/>
            <a:ext cx="8708369" cy="857250"/>
          </a:xfrm>
        </p:spPr>
        <p:txBody>
          <a:bodyPr/>
          <a:lstStyle>
            <a:lvl1pPr>
              <a:defRPr sz="3200"/>
            </a:lvl1pPr>
          </a:lstStyle>
          <a:p>
            <a:r>
              <a:rPr lang="en-US" dirty="0"/>
              <a:t>Click to edit Master title style</a:t>
            </a:r>
          </a:p>
        </p:txBody>
      </p:sp>
      <p:sp>
        <p:nvSpPr>
          <p:cNvPr id="11" name="Content Placeholder 2"/>
          <p:cNvSpPr>
            <a:spLocks noGrp="1"/>
          </p:cNvSpPr>
          <p:nvPr>
            <p:ph sz="half" idx="1"/>
          </p:nvPr>
        </p:nvSpPr>
        <p:spPr>
          <a:xfrm>
            <a:off x="169863" y="1313040"/>
            <a:ext cx="4231449" cy="3445575"/>
          </a:xfrm>
        </p:spPr>
        <p:txBody>
          <a:bodyPr>
            <a:normAutofit/>
          </a:bodyPr>
          <a:lstStyle>
            <a:lvl1pPr>
              <a:defRPr sz="2400"/>
            </a:lvl1pPr>
            <a:lvl2pPr>
              <a:defRPr sz="2000"/>
            </a:lvl2pPr>
            <a:lvl3pPr marL="1028700" indent="-115888">
              <a:tabLst/>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4620768" y="1313040"/>
            <a:ext cx="4399407" cy="3445575"/>
          </a:xfrm>
        </p:spPr>
        <p:txBody>
          <a:bodyPr>
            <a:normAutofit/>
          </a:bodyPr>
          <a:lstStyle>
            <a:lvl1pPr>
              <a:defRPr sz="2400"/>
            </a:lvl1pPr>
            <a:lvl2pPr>
              <a:defRPr sz="2000"/>
            </a:lvl2pPr>
            <a:lvl3pPr marL="1028700" indent="-115888">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0077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169863" y="205979"/>
            <a:ext cx="8850311" cy="857250"/>
          </a:xfrm>
        </p:spPr>
        <p:txBody>
          <a:bodyPr/>
          <a:lstStyle>
            <a:lvl1pPr>
              <a:defRPr sz="3200"/>
            </a:lvl1pPr>
          </a:lstStyle>
          <a:p>
            <a:r>
              <a:rPr lang="en-US" dirty="0"/>
              <a:t>Click to edit Master title style</a:t>
            </a:r>
          </a:p>
        </p:txBody>
      </p:sp>
      <p:sp>
        <p:nvSpPr>
          <p:cNvPr id="11" name="Text Placeholder 2"/>
          <p:cNvSpPr>
            <a:spLocks noGrp="1"/>
          </p:cNvSpPr>
          <p:nvPr>
            <p:ph type="body" idx="1"/>
          </p:nvPr>
        </p:nvSpPr>
        <p:spPr>
          <a:xfrm>
            <a:off x="169864" y="1286171"/>
            <a:ext cx="4231448" cy="479822"/>
          </a:xfrm>
        </p:spPr>
        <p:txBody>
          <a:bodyPr anchor="b">
            <a:noAutofit/>
          </a:bodyPr>
          <a:lstStyle>
            <a:lvl1pPr marL="0" indent="0">
              <a:buNone/>
              <a:defRPr sz="2400" b="0" i="0">
                <a:latin typeface="Source Sans Pro Light"/>
                <a:cs typeface="Source Sans Pro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3"/>
          <p:cNvSpPr>
            <a:spLocks noGrp="1"/>
          </p:cNvSpPr>
          <p:nvPr>
            <p:ph sz="half" idx="2"/>
          </p:nvPr>
        </p:nvSpPr>
        <p:spPr>
          <a:xfrm>
            <a:off x="169864" y="1844616"/>
            <a:ext cx="4231448" cy="2963466"/>
          </a:xfrm>
        </p:spPr>
        <p:txBody>
          <a:bodyPr>
            <a:normAutofit/>
          </a:bodyPr>
          <a:lstStyle>
            <a:lvl1pPr>
              <a:defRPr sz="2000"/>
            </a:lvl1pPr>
            <a:lvl2pPr>
              <a:defRPr sz="1800"/>
            </a:lvl2pPr>
            <a:lvl3pPr marL="1028700" indent="-114300">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3"/>
          </p:nvPr>
        </p:nvSpPr>
        <p:spPr>
          <a:xfrm>
            <a:off x="4657344" y="1286171"/>
            <a:ext cx="4362831" cy="479822"/>
          </a:xfrm>
        </p:spPr>
        <p:txBody>
          <a:bodyPr anchor="b">
            <a:noAutofit/>
          </a:bodyPr>
          <a:lstStyle>
            <a:lvl1pPr marL="0" indent="0">
              <a:buNone/>
              <a:defRPr sz="2400" b="0" i="0">
                <a:latin typeface="Source Sans Pro Light"/>
                <a:cs typeface="Source Sans Pro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p:cNvSpPr>
            <a:spLocks noGrp="1"/>
          </p:cNvSpPr>
          <p:nvPr>
            <p:ph sz="quarter" idx="4"/>
          </p:nvPr>
        </p:nvSpPr>
        <p:spPr>
          <a:xfrm>
            <a:off x="4657344" y="1844616"/>
            <a:ext cx="4362831" cy="2963466"/>
          </a:xfrm>
        </p:spPr>
        <p:txBody>
          <a:bodyPr>
            <a:normAutofit/>
          </a:bodyPr>
          <a:lstStyle>
            <a:lvl1pPr>
              <a:defRPr sz="2000"/>
            </a:lvl1pPr>
            <a:lvl2pPr>
              <a:defRPr sz="1800"/>
            </a:lvl2pPr>
            <a:lvl3pPr marL="1028700" indent="-114300">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096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169863" y="206663"/>
            <a:ext cx="8850312" cy="480131"/>
          </a:xfrm>
          <a:prstGeom prst="rect">
            <a:avLst/>
          </a:prstGeom>
        </p:spPr>
        <p:txBody>
          <a:bodyPr rtlCol="0" anchor="t">
            <a:spAutoFit/>
          </a:bodyPr>
          <a:lstStyle>
            <a:lvl1pPr>
              <a:lnSpc>
                <a:spcPct val="90000"/>
              </a:lnSpc>
              <a:defRPr sz="2800" baseline="0">
                <a:solidFill>
                  <a:schemeClr val="accent5"/>
                </a:solidFill>
              </a:defRPr>
            </a:lvl1pPr>
          </a:lstStyle>
          <a:p>
            <a:r>
              <a:rPr lang="en-US" dirty="0"/>
              <a:t>Click to edit Master title style</a:t>
            </a:r>
          </a:p>
        </p:txBody>
      </p:sp>
    </p:spTree>
    <p:extLst>
      <p:ext uri="{BB962C8B-B14F-4D97-AF65-F5344CB8AC3E}">
        <p14:creationId xmlns:p14="http://schemas.microsoft.com/office/powerpoint/2010/main" val="1680247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databricks_logoTM_rgb_TM.eps"/>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69863" y="4821238"/>
            <a:ext cx="1071562" cy="16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69863" y="204787"/>
            <a:ext cx="3008313" cy="2000428"/>
          </a:xfrm>
        </p:spPr>
        <p:txBody>
          <a:bodyPr anchor="t">
            <a:noAutofit/>
          </a:bodyPr>
          <a:lstStyle>
            <a:lvl1pPr algn="l">
              <a:defRPr sz="4000" b="0" i="0"/>
            </a:lvl1pPr>
          </a:lstStyle>
          <a:p>
            <a:r>
              <a:rPr lang="en-US" dirty="0"/>
              <a:t>Click to edit Master title style</a:t>
            </a:r>
          </a:p>
        </p:txBody>
      </p:sp>
      <p:sp>
        <p:nvSpPr>
          <p:cNvPr id="3" name="Content Placeholder 2"/>
          <p:cNvSpPr>
            <a:spLocks noGrp="1"/>
          </p:cNvSpPr>
          <p:nvPr>
            <p:ph idx="1"/>
          </p:nvPr>
        </p:nvSpPr>
        <p:spPr>
          <a:xfrm>
            <a:off x="3513489" y="204788"/>
            <a:ext cx="5506686" cy="438983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69863" y="2621494"/>
            <a:ext cx="3008313" cy="197313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06157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9863" y="3600450"/>
            <a:ext cx="8840025"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69863" y="459581"/>
            <a:ext cx="8840025"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69863" y="4025503"/>
            <a:ext cx="8840025"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769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45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46150" y="206375"/>
            <a:ext cx="7172325"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946150" y="1312863"/>
            <a:ext cx="7172325" cy="339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hf hdr="0" dt="0"/>
  <p:txStyles>
    <p:titleStyle>
      <a:lvl1pPr algn="l" defTabSz="457200" rtl="0" eaLnBrk="0" fontAlgn="base" hangingPunct="0">
        <a:spcBef>
          <a:spcPct val="0"/>
        </a:spcBef>
        <a:spcAft>
          <a:spcPct val="0"/>
        </a:spcAft>
        <a:defRPr sz="4000" kern="1200">
          <a:solidFill>
            <a:srgbClr val="404040"/>
          </a:solidFill>
          <a:latin typeface="NewslabThin"/>
          <a:ea typeface="MS PGothic" pitchFamily="34" charset="-128"/>
          <a:cs typeface="NewslabThin"/>
        </a:defRPr>
      </a:lvl1pPr>
      <a:lvl2pPr algn="l" defTabSz="457200" rtl="0" eaLnBrk="0" fontAlgn="base" hangingPunct="0">
        <a:spcBef>
          <a:spcPct val="0"/>
        </a:spcBef>
        <a:spcAft>
          <a:spcPct val="0"/>
        </a:spcAft>
        <a:defRPr sz="4000">
          <a:solidFill>
            <a:srgbClr val="404040"/>
          </a:solidFill>
          <a:latin typeface="Newslab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Thin" charset="0"/>
          <a:ea typeface="MS PGothic" pitchFamily="34" charset="-128"/>
        </a:defRPr>
      </a:lvl5pPr>
      <a:lvl6pPr marL="457200" algn="l" defTabSz="457200" rtl="0" fontAlgn="base">
        <a:spcBef>
          <a:spcPct val="0"/>
        </a:spcBef>
        <a:spcAft>
          <a:spcPct val="0"/>
        </a:spcAft>
        <a:defRPr sz="4000">
          <a:solidFill>
            <a:srgbClr val="404040"/>
          </a:solidFill>
          <a:latin typeface="NewslabThin" charset="0"/>
          <a:ea typeface="ＭＳ Ｐゴシック" charset="0"/>
        </a:defRPr>
      </a:lvl6pPr>
      <a:lvl7pPr marL="914400" algn="l" defTabSz="457200" rtl="0" fontAlgn="base">
        <a:spcBef>
          <a:spcPct val="0"/>
        </a:spcBef>
        <a:spcAft>
          <a:spcPct val="0"/>
        </a:spcAft>
        <a:defRPr sz="4000">
          <a:solidFill>
            <a:srgbClr val="404040"/>
          </a:solidFill>
          <a:latin typeface="NewslabThin" charset="0"/>
          <a:ea typeface="ＭＳ Ｐゴシック" charset="0"/>
        </a:defRPr>
      </a:lvl7pPr>
      <a:lvl8pPr marL="1371600" algn="l" defTabSz="457200" rtl="0" fontAlgn="base">
        <a:spcBef>
          <a:spcPct val="0"/>
        </a:spcBef>
        <a:spcAft>
          <a:spcPct val="0"/>
        </a:spcAft>
        <a:defRPr sz="4000">
          <a:solidFill>
            <a:srgbClr val="404040"/>
          </a:solidFill>
          <a:latin typeface="NewslabThin" charset="0"/>
          <a:ea typeface="ＭＳ Ｐゴシック" charset="0"/>
        </a:defRPr>
      </a:lvl8pPr>
      <a:lvl9pPr marL="1828800" algn="l" defTabSz="457200" rtl="0" fontAlgn="base">
        <a:spcBef>
          <a:spcPct val="0"/>
        </a:spcBef>
        <a:spcAft>
          <a:spcPct val="0"/>
        </a:spcAft>
        <a:defRPr sz="4000">
          <a:solidFill>
            <a:srgbClr val="404040"/>
          </a:solidFill>
          <a:latin typeface="NewslabThin" charset="0"/>
          <a:ea typeface="ＭＳ Ｐゴシック" charset="0"/>
        </a:defRPr>
      </a:lvl9pPr>
    </p:titleStyle>
    <p:bodyStyle>
      <a:lvl1pPr marL="342900" indent="-342900" algn="l" defTabSz="457200" rtl="0" eaLnBrk="0" fontAlgn="base" hangingPunct="0">
        <a:spcBef>
          <a:spcPct val="20000"/>
        </a:spcBef>
        <a:spcAft>
          <a:spcPct val="0"/>
        </a:spcAft>
        <a:buSzPct val="90000"/>
        <a:buFont typeface="Arial" pitchFamily="34" charset="0"/>
        <a:defRPr sz="2800" kern="1200">
          <a:solidFill>
            <a:srgbClr val="404040"/>
          </a:solidFill>
          <a:latin typeface="Source Sans Pro Light"/>
          <a:ea typeface="MS PGothic" pitchFamily="34" charset="-128"/>
          <a:cs typeface="ＭＳ Ｐゴシック" charset="0"/>
        </a:defRPr>
      </a:lvl1pPr>
      <a:lvl2pPr marL="628650" indent="-171450" algn="l" defTabSz="457200" rtl="0" eaLnBrk="0" fontAlgn="base" hangingPunct="0">
        <a:spcBef>
          <a:spcPct val="20000"/>
        </a:spcBef>
        <a:spcAft>
          <a:spcPct val="0"/>
        </a:spcAft>
        <a:buSzPct val="90000"/>
        <a:buFont typeface="Arial" pitchFamily="34" charset="0"/>
        <a:buChar char="•"/>
        <a:defRPr sz="2400" kern="1200">
          <a:solidFill>
            <a:srgbClr val="404040"/>
          </a:solidFill>
          <a:latin typeface="Source Sans Pro Light"/>
          <a:ea typeface="MS PGothic" pitchFamily="34" charset="-128"/>
          <a:cs typeface="+mn-cs"/>
        </a:defRPr>
      </a:lvl2pPr>
      <a:lvl3pPr marL="1089025" indent="-174625" algn="l" defTabSz="457200" rtl="0" eaLnBrk="0" fontAlgn="base" hangingPunct="0">
        <a:spcBef>
          <a:spcPct val="20000"/>
        </a:spcBef>
        <a:spcAft>
          <a:spcPct val="0"/>
        </a:spcAft>
        <a:buSzPct val="100000"/>
        <a:buFont typeface="Lucida Grande" charset="0"/>
        <a:buChar char="–"/>
        <a:defRPr sz="2000" kern="1200">
          <a:solidFill>
            <a:srgbClr val="404040"/>
          </a:solidFill>
          <a:latin typeface="Source Sans Pro Light"/>
          <a:ea typeface="MS PGothic" pitchFamily="34" charset="-128"/>
          <a:cs typeface="+mn-cs"/>
        </a:defRPr>
      </a:lvl3pPr>
      <a:lvl4pPr marL="1541463" indent="-169863" algn="l" defTabSz="457200" rtl="0" eaLnBrk="0" fontAlgn="base" hangingPunct="0">
        <a:spcBef>
          <a:spcPct val="20000"/>
        </a:spcBef>
        <a:spcAft>
          <a:spcPct val="0"/>
        </a:spcAft>
        <a:buSzPct val="90000"/>
        <a:buFont typeface="Arial" pitchFamily="34" charset="0"/>
        <a:buChar char="•"/>
        <a:defRPr sz="2000" kern="1200">
          <a:solidFill>
            <a:srgbClr val="404040"/>
          </a:solidFill>
          <a:latin typeface="Source Sans Pro Light"/>
          <a:ea typeface="MS PGothic" pitchFamily="34" charset="-128"/>
          <a:cs typeface="+mn-cs"/>
        </a:defRPr>
      </a:lvl4pPr>
      <a:lvl5pPr marL="2001838" indent="-173038" algn="l" defTabSz="457200" rtl="0" eaLnBrk="0" fontAlgn="base" hangingPunct="0">
        <a:spcBef>
          <a:spcPct val="20000"/>
        </a:spcBef>
        <a:spcAft>
          <a:spcPct val="0"/>
        </a:spcAft>
        <a:buFont typeface="Lucida Grande" charset="0"/>
        <a:buChar char="-"/>
        <a:defRPr sz="2000" kern="1200">
          <a:solidFill>
            <a:srgbClr val="404040"/>
          </a:solidFill>
          <a:latin typeface="Source Sans Pro Ligh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ucbrise.github.io/cs262a-fall2020/"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6.xml.rels><?xml version="1.0" encoding="UTF-8" standalone="yes"?>
<Relationships xmlns="http://schemas.openxmlformats.org/package/2006/relationships"><Relationship Id="rId3" Type="http://schemas.openxmlformats.org/officeDocument/2006/relationships/hyperlink" Target="https://openai.com/blog/ai-and-compute/"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hyperlink" Target="https://devblogs.nvidia.com/training-bert-with-gpu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openai.com/blog/ai-and-compute/"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hyperlink" Target="https://devblogs.nvidia.com/training-bert-with-gpu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openai.com/blog/ai-and-compute/"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hyperlink" Target="https://devblogs.nvidia.com/training-bert-with-gpu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www.cs.virginia.edu/~robins/YouAndYourResearch.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8263" y="545649"/>
            <a:ext cx="8974137" cy="2440157"/>
          </a:xfrm>
        </p:spPr>
        <p:txBody>
          <a:bodyPr>
            <a:normAutofit/>
          </a:bodyPr>
          <a:lstStyle/>
          <a:p>
            <a:pPr algn="ctr"/>
            <a:r>
              <a:rPr lang="en-US" sz="3600" dirty="0">
                <a:latin typeface="Helvetica Neue Light"/>
                <a:ea typeface="ＭＳ Ｐゴシック" charset="0"/>
                <a:cs typeface="Helvetica Neue Light"/>
              </a:rPr>
              <a:t>CS 262A: </a:t>
            </a:r>
            <a:br>
              <a:rPr lang="en-US" sz="3600" dirty="0">
                <a:latin typeface="Helvetica Neue Light"/>
                <a:ea typeface="ＭＳ Ｐゴシック" charset="0"/>
                <a:cs typeface="Helvetica Neue Light"/>
              </a:rPr>
            </a:br>
            <a:r>
              <a:rPr lang="en-US" sz="3600" dirty="0">
                <a:latin typeface="Helvetica Neue Light"/>
                <a:ea typeface="ＭＳ Ｐゴシック" charset="0"/>
                <a:cs typeface="Helvetica Neue Light"/>
              </a:rPr>
              <a:t>Advanced Topics in Computer Systems</a:t>
            </a:r>
            <a:endParaRPr lang="en-US" sz="3200" dirty="0">
              <a:solidFill>
                <a:schemeClr val="tx1"/>
              </a:solidFill>
            </a:endParaRPr>
          </a:p>
        </p:txBody>
      </p:sp>
      <p:sp>
        <p:nvSpPr>
          <p:cNvPr id="16386" name="Subtitle 2"/>
          <p:cNvSpPr>
            <a:spLocks noGrp="1"/>
          </p:cNvSpPr>
          <p:nvPr>
            <p:ph idx="1"/>
          </p:nvPr>
        </p:nvSpPr>
        <p:spPr>
          <a:xfrm>
            <a:off x="178742" y="3028540"/>
            <a:ext cx="8749914" cy="1380671"/>
          </a:xfrm>
        </p:spPr>
        <p:txBody>
          <a:bodyPr/>
          <a:lstStyle/>
          <a:p>
            <a:pPr algn="ctr"/>
            <a:r>
              <a:rPr lang="en-US" altLang="en-US" sz="2800" dirty="0"/>
              <a:t>Ali </a:t>
            </a:r>
            <a:r>
              <a:rPr lang="en-US" altLang="en-US" sz="2800" dirty="0" err="1"/>
              <a:t>Ghodsi</a:t>
            </a:r>
            <a:r>
              <a:rPr lang="en-US" altLang="en-US" sz="2800" dirty="0"/>
              <a:t> and Ion Stoica</a:t>
            </a:r>
          </a:p>
          <a:p>
            <a:pPr algn="ctr"/>
            <a:r>
              <a:rPr lang="en-US" altLang="en-US" sz="1900" dirty="0"/>
              <a:t>August 26, 2020</a:t>
            </a:r>
          </a:p>
        </p:txBody>
      </p:sp>
    </p:spTree>
    <p:extLst>
      <p:ext uri="{BB962C8B-B14F-4D97-AF65-F5344CB8AC3E}">
        <p14:creationId xmlns:p14="http://schemas.microsoft.com/office/powerpoint/2010/main" val="405240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Project: Steps</a:t>
            </a:r>
          </a:p>
        </p:txBody>
      </p:sp>
      <p:sp>
        <p:nvSpPr>
          <p:cNvPr id="3" name="Content Placeholder 2"/>
          <p:cNvSpPr>
            <a:spLocks noGrp="1"/>
          </p:cNvSpPr>
          <p:nvPr>
            <p:ph idx="1"/>
          </p:nvPr>
        </p:nvSpPr>
        <p:spPr/>
        <p:txBody>
          <a:bodyPr>
            <a:normAutofit fontScale="92500" lnSpcReduction="10000"/>
          </a:bodyPr>
          <a:lstStyle/>
          <a:p>
            <a:pPr eaLnBrk="1" hangingPunct="1"/>
            <a:r>
              <a:rPr lang="en-US" dirty="0">
                <a:ea typeface="ＭＳ Ｐゴシック" charset="0"/>
              </a:rPr>
              <a:t>We’</a:t>
            </a:r>
            <a:r>
              <a:rPr lang="en-US" altLang="ja-JP" dirty="0">
                <a:ea typeface="ＭＳ Ｐゴシック" charset="0"/>
              </a:rPr>
              <a:t>ll distribute a list of projects</a:t>
            </a:r>
          </a:p>
          <a:p>
            <a:pPr lvl="1" eaLnBrk="1" hangingPunct="1"/>
            <a:r>
              <a:rPr lang="en-US" dirty="0">
                <a:ea typeface="ＭＳ Ｐゴシック" charset="0"/>
              </a:rPr>
              <a:t>You can either choose one or come up with your own</a:t>
            </a:r>
          </a:p>
          <a:p>
            <a:pPr eaLnBrk="1" hangingPunct="1"/>
            <a:r>
              <a:rPr lang="en-US" dirty="0">
                <a:ea typeface="ＭＳ Ｐゴシック" charset="0"/>
              </a:rPr>
              <a:t>Pick your partner(s) and submit a one-page proposal describing:</a:t>
            </a:r>
          </a:p>
          <a:p>
            <a:pPr lvl="1" eaLnBrk="1" hangingPunct="1"/>
            <a:r>
              <a:rPr lang="en-US" dirty="0">
                <a:ea typeface="ＭＳ Ｐゴシック" charset="0"/>
              </a:rPr>
              <a:t>The problem you are solving </a:t>
            </a:r>
          </a:p>
          <a:p>
            <a:pPr lvl="1" eaLnBrk="1" hangingPunct="1"/>
            <a:r>
              <a:rPr lang="en-US" dirty="0">
                <a:ea typeface="ＭＳ Ｐゴシック" charset="0"/>
              </a:rPr>
              <a:t>Your plan of attack with milestones and dates</a:t>
            </a:r>
          </a:p>
          <a:p>
            <a:pPr lvl="1" eaLnBrk="1" hangingPunct="1"/>
            <a:r>
              <a:rPr lang="en-US" dirty="0">
                <a:ea typeface="ＭＳ Ｐゴシック" charset="0"/>
              </a:rPr>
              <a:t>Any special resources you may need</a:t>
            </a:r>
          </a:p>
          <a:p>
            <a:pPr eaLnBrk="1" hangingPunct="1"/>
            <a:r>
              <a:rPr lang="en-US" dirty="0">
                <a:ea typeface="ＭＳ Ｐゴシック" charset="0"/>
              </a:rPr>
              <a:t>Poster session </a:t>
            </a:r>
          </a:p>
          <a:p>
            <a:pPr eaLnBrk="1" hangingPunct="1"/>
            <a:r>
              <a:rPr lang="en-US" dirty="0">
                <a:ea typeface="ＭＳ Ｐゴシック" charset="0"/>
              </a:rPr>
              <a:t>Submit project report</a:t>
            </a:r>
          </a:p>
          <a:p>
            <a:endParaRPr lang="en-US" dirty="0"/>
          </a:p>
        </p:txBody>
      </p:sp>
    </p:spTree>
    <p:extLst>
      <p:ext uri="{BB962C8B-B14F-4D97-AF65-F5344CB8AC3E}">
        <p14:creationId xmlns:p14="http://schemas.microsoft.com/office/powerpoint/2010/main" val="1196963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DB48-89B0-5D4D-BDCF-CBAB5D93C594}"/>
              </a:ext>
            </a:extLst>
          </p:cNvPr>
          <p:cNvSpPr>
            <a:spLocks noGrp="1"/>
          </p:cNvSpPr>
          <p:nvPr>
            <p:ph type="title"/>
          </p:nvPr>
        </p:nvSpPr>
        <p:spPr/>
        <p:txBody>
          <a:bodyPr/>
          <a:lstStyle/>
          <a:p>
            <a:r>
              <a:rPr lang="en-US" dirty="0"/>
              <a:t>Paper Reading</a:t>
            </a:r>
          </a:p>
        </p:txBody>
      </p:sp>
      <p:sp>
        <p:nvSpPr>
          <p:cNvPr id="3" name="Content Placeholder 2">
            <a:extLst>
              <a:ext uri="{FF2B5EF4-FFF2-40B4-BE49-F238E27FC236}">
                <a16:creationId xmlns:a16="http://schemas.microsoft.com/office/drawing/2014/main" id="{335D3E05-4430-8F41-AF3D-B265CA21AECB}"/>
              </a:ext>
            </a:extLst>
          </p:cNvPr>
          <p:cNvSpPr>
            <a:spLocks noGrp="1"/>
          </p:cNvSpPr>
          <p:nvPr>
            <p:ph idx="1"/>
          </p:nvPr>
        </p:nvSpPr>
        <p:spPr/>
        <p:txBody>
          <a:bodyPr/>
          <a:lstStyle/>
          <a:p>
            <a:r>
              <a:rPr lang="en-US" dirty="0"/>
              <a:t>All students are required to read all papers </a:t>
            </a:r>
          </a:p>
          <a:p>
            <a:endParaRPr lang="en-US" dirty="0"/>
          </a:p>
          <a:p>
            <a:r>
              <a:rPr lang="en-US" dirty="0"/>
              <a:t>All students are required to submit “reviews” for each paper:</a:t>
            </a:r>
          </a:p>
          <a:p>
            <a:pPr lvl="1"/>
            <a:r>
              <a:rPr lang="en-US" dirty="0"/>
              <a:t>Answer four short questions on google form (see next slide)</a:t>
            </a:r>
          </a:p>
          <a:p>
            <a:pPr lvl="1"/>
            <a:r>
              <a:rPr lang="en-US" dirty="0"/>
              <a:t>We will send out how to signup for papers later today</a:t>
            </a:r>
          </a:p>
          <a:p>
            <a:endParaRPr lang="en-US" dirty="0"/>
          </a:p>
        </p:txBody>
      </p:sp>
    </p:spTree>
    <p:extLst>
      <p:ext uri="{BB962C8B-B14F-4D97-AF65-F5344CB8AC3E}">
        <p14:creationId xmlns:p14="http://schemas.microsoft.com/office/powerpoint/2010/main" val="168305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t>Paper Reading: Key Questions</a:t>
            </a:r>
          </a:p>
        </p:txBody>
      </p:sp>
      <p:sp>
        <p:nvSpPr>
          <p:cNvPr id="3" name="Content Placeholder 2"/>
          <p:cNvSpPr>
            <a:spLocks noGrp="1"/>
          </p:cNvSpPr>
          <p:nvPr>
            <p:ph idx="1"/>
          </p:nvPr>
        </p:nvSpPr>
        <p:spPr>
          <a:xfrm>
            <a:off x="1485900" y="1463278"/>
            <a:ext cx="6400800" cy="3394472"/>
          </a:xfrm>
        </p:spPr>
        <p:txBody>
          <a:bodyPr/>
          <a:lstStyle/>
          <a:p>
            <a:pPr marL="457200" indent="-457200" eaLnBrk="1" hangingPunct="1">
              <a:lnSpc>
                <a:spcPct val="90000"/>
              </a:lnSpc>
              <a:buFont typeface="Arial" panose="020B0604020202020204" pitchFamily="34" charset="0"/>
              <a:buChar char="•"/>
            </a:pPr>
            <a:r>
              <a:rPr lang="en-US" dirty="0">
                <a:ea typeface="ＭＳ Ｐゴシック" charset="0"/>
              </a:rPr>
              <a:t>What is the problem?</a:t>
            </a:r>
          </a:p>
          <a:p>
            <a:pPr marL="457200" indent="-457200" eaLnBrk="1" hangingPunct="1">
              <a:lnSpc>
                <a:spcPct val="90000"/>
              </a:lnSpc>
              <a:buFont typeface="Arial" panose="020B0604020202020204" pitchFamily="34" charset="0"/>
              <a:buChar char="•"/>
            </a:pPr>
            <a:r>
              <a:rPr lang="en-US" dirty="0">
                <a:ea typeface="ＭＳ Ｐゴシック" charset="0"/>
              </a:rPr>
              <a:t>What is the solution’</a:t>
            </a:r>
            <a:r>
              <a:rPr lang="en-US" altLang="ja-JP" dirty="0">
                <a:ea typeface="ＭＳ Ｐゴシック" charset="0"/>
              </a:rPr>
              <a:t>s main idea?</a:t>
            </a:r>
            <a:endParaRPr lang="en-US" dirty="0">
              <a:ea typeface="ＭＳ Ｐゴシック" charset="0"/>
            </a:endParaRPr>
          </a:p>
          <a:p>
            <a:pPr marL="457200" indent="-457200" eaLnBrk="1" hangingPunct="1">
              <a:lnSpc>
                <a:spcPct val="90000"/>
              </a:lnSpc>
              <a:buFont typeface="Arial" panose="020B0604020202020204" pitchFamily="34" charset="0"/>
              <a:buChar char="•"/>
            </a:pPr>
            <a:r>
              <a:rPr lang="en-US" dirty="0">
                <a:ea typeface="ＭＳ Ｐゴシック" charset="0"/>
              </a:rPr>
              <a:t>Why did it succeed or failed?</a:t>
            </a:r>
          </a:p>
          <a:p>
            <a:pPr marL="457200" indent="-457200" eaLnBrk="1" hangingPunct="1">
              <a:lnSpc>
                <a:spcPct val="90000"/>
              </a:lnSpc>
              <a:buFont typeface="Arial" panose="020B0604020202020204" pitchFamily="34" charset="0"/>
              <a:buChar char="•"/>
            </a:pPr>
            <a:r>
              <a:rPr lang="en-US" dirty="0">
                <a:ea typeface="ＭＳ Ｐゴシック" charset="0"/>
              </a:rPr>
              <a:t>Does the paper (or do </a:t>
            </a:r>
            <a:r>
              <a:rPr lang="en-US" dirty="0">
                <a:solidFill>
                  <a:srgbClr val="FF0000"/>
                </a:solidFill>
                <a:ea typeface="ＭＳ Ｐゴシック" charset="0"/>
              </a:rPr>
              <a:t>you</a:t>
            </a:r>
            <a:r>
              <a:rPr lang="en-US" dirty="0">
                <a:ea typeface="ＭＳ Ｐゴシック" charset="0"/>
              </a:rPr>
              <a:t>) identify any fundamental/hard trade-offs?</a:t>
            </a:r>
          </a:p>
          <a:p>
            <a:pPr lvl="1" eaLnBrk="1" hangingPunct="1">
              <a:lnSpc>
                <a:spcPct val="90000"/>
              </a:lnSpc>
            </a:pPr>
            <a:endParaRPr lang="en-US" dirty="0">
              <a:ea typeface="ＭＳ Ｐゴシック" charset="0"/>
            </a:endParaRPr>
          </a:p>
          <a:p>
            <a:pPr marL="0" eaLnBrk="1" hangingPunct="1">
              <a:lnSpc>
                <a:spcPct val="90000"/>
              </a:lnSpc>
            </a:pPr>
            <a:r>
              <a:rPr lang="en-US" sz="2100" dirty="0">
                <a:ea typeface="ＭＳ Ｐゴシック" charset="0"/>
              </a:rPr>
              <a:t>Submissions: Will send out a google form for every paper that you need to fill in (will close it 10min before the class)</a:t>
            </a:r>
          </a:p>
          <a:p>
            <a:endParaRPr lang="en-US" sz="2100" dirty="0"/>
          </a:p>
        </p:txBody>
      </p:sp>
    </p:spTree>
    <p:extLst>
      <p:ext uri="{BB962C8B-B14F-4D97-AF65-F5344CB8AC3E}">
        <p14:creationId xmlns:p14="http://schemas.microsoft.com/office/powerpoint/2010/main" val="2563157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5"/>
          <p:cNvSpPr>
            <a:spLocks noGrp="1"/>
          </p:cNvSpPr>
          <p:nvPr>
            <p:ph type="sldNum" sz="quarter" idx="12"/>
          </p:nvPr>
        </p:nvSpPr>
        <p:spPr>
          <a:xfrm>
            <a:off x="6553200" y="6356350"/>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defTabSz="457200" rtl="0" fontAlgn="base">
              <a:spcBef>
                <a:spcPct val="0"/>
              </a:spcBef>
              <a:spcAft>
                <a:spcPct val="0"/>
              </a:spcAft>
              <a:defRPr sz="1200" b="0" i="0" kern="1200">
                <a:solidFill>
                  <a:srgbClr val="898989"/>
                </a:solidFill>
                <a:latin typeface="Gill Sans Light" charset="0"/>
                <a:ea typeface="Gill Sans Light" charset="0"/>
                <a:cs typeface="Gill Sans Light"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eaLnBrk="1" hangingPunct="1">
              <a:defRPr/>
            </a:pPr>
            <a:fld id="{8DE1F212-E36A-6C44-B33E-31147482829D}" type="slidenum">
              <a:rPr lang="en-US" smtClean="0"/>
              <a:pPr eaLnBrk="1" hangingPunct="1">
                <a:defRPr/>
              </a:pPr>
              <a:t>13</a:t>
            </a:fld>
            <a:endParaRPr lang="en-US" sz="750" b="0">
              <a:latin typeface="Arial" charset="0"/>
            </a:endParaRPr>
          </a:p>
        </p:txBody>
      </p:sp>
      <p:sp>
        <p:nvSpPr>
          <p:cNvPr id="35842" name="Rectangle 2"/>
          <p:cNvSpPr>
            <a:spLocks noGrp="1" noChangeArrowheads="1"/>
          </p:cNvSpPr>
          <p:nvPr>
            <p:ph type="title"/>
          </p:nvPr>
        </p:nvSpPr>
        <p:spPr/>
        <p:txBody>
          <a:bodyPr/>
          <a:lstStyle/>
          <a:p>
            <a:pPr eaLnBrk="1" hangingPunct="1"/>
            <a:r>
              <a:rPr lang="en-US" dirty="0">
                <a:latin typeface="Helvetica Neue Light"/>
                <a:ea typeface="ＭＳ Ｐゴシック" charset="0"/>
                <a:cs typeface="Helvetica Neue Light"/>
              </a:rPr>
              <a:t>Distributed Shared Memory</a:t>
            </a:r>
          </a:p>
        </p:txBody>
      </p:sp>
      <p:sp>
        <p:nvSpPr>
          <p:cNvPr id="1011715" name="Rectangle 3"/>
          <p:cNvSpPr>
            <a:spLocks noGrp="1" noChangeArrowheads="1"/>
          </p:cNvSpPr>
          <p:nvPr>
            <p:ph type="body" idx="1"/>
          </p:nvPr>
        </p:nvSpPr>
        <p:spPr>
          <a:xfrm>
            <a:off x="169863" y="1063625"/>
            <a:ext cx="7831137" cy="3986170"/>
          </a:xfrm>
        </p:spPr>
        <p:txBody>
          <a:bodyPr/>
          <a:lstStyle/>
          <a:p>
            <a:pPr eaLnBrk="1" hangingPunct="1"/>
            <a:r>
              <a:rPr lang="en-US" dirty="0">
                <a:latin typeface="Helvetica Neue Light"/>
                <a:ea typeface="ＭＳ Ｐゴシック" charset="0"/>
                <a:cs typeface="Helvetica Neue Light"/>
              </a:rPr>
              <a:t>Countless papers in 1990s:</a:t>
            </a:r>
          </a:p>
          <a:p>
            <a:pPr lvl="1" eaLnBrk="1" hangingPunct="1"/>
            <a:r>
              <a:rPr lang="en-US" dirty="0">
                <a:ea typeface="ＭＳ Ｐゴシック" charset="0"/>
              </a:rPr>
              <a:t>Very compelling abstraction</a:t>
            </a:r>
          </a:p>
          <a:p>
            <a:pPr lvl="1" eaLnBrk="1" hangingPunct="1"/>
            <a:r>
              <a:rPr lang="en-US" dirty="0">
                <a:ea typeface="ＭＳ Ｐゴシック" charset="0"/>
              </a:rPr>
              <a:t>Many hard challenges, so many researchers worked on it</a:t>
            </a:r>
            <a:endParaRPr lang="en-US" dirty="0">
              <a:latin typeface="Helvetica Neue Light"/>
              <a:ea typeface="ＭＳ Ｐゴシック" charset="0"/>
              <a:cs typeface="Helvetica Neue Light"/>
            </a:endParaRPr>
          </a:p>
          <a:p>
            <a:pPr lvl="1" eaLnBrk="1" hangingPunct="1"/>
            <a:endParaRPr lang="en-US" dirty="0">
              <a:latin typeface="Helvetica Neue Light"/>
              <a:ea typeface="ＭＳ Ｐゴシック" charset="0"/>
              <a:cs typeface="Helvetica Neue Light"/>
            </a:endParaRPr>
          </a:p>
          <a:p>
            <a:pPr eaLnBrk="1" hangingPunct="1"/>
            <a:r>
              <a:rPr lang="en-US" dirty="0">
                <a:latin typeface="Helvetica Neue Light"/>
                <a:ea typeface="ＭＳ Ｐゴシック" charset="0"/>
                <a:cs typeface="Helvetica Neue Light"/>
              </a:rPr>
              <a:t>Today </a:t>
            </a:r>
          </a:p>
          <a:p>
            <a:pPr lvl="1" eaLnBrk="1" hangingPunct="1"/>
            <a:r>
              <a:rPr lang="en-US" dirty="0">
                <a:ea typeface="ＭＳ Ｐゴシック" charset="0"/>
              </a:rPr>
              <a:t>Few </a:t>
            </a:r>
            <a:r>
              <a:rPr lang="en-US" dirty="0">
                <a:latin typeface="Helvetica Neue Light"/>
                <a:ea typeface="ＭＳ Ｐゴシック" charset="0"/>
                <a:cs typeface="Helvetica Neue Light"/>
              </a:rPr>
              <a:t>systems using distributed shared memory, if any </a:t>
            </a:r>
          </a:p>
          <a:p>
            <a:pPr lvl="2" eaLnBrk="1" hangingPunct="1"/>
            <a:r>
              <a:rPr lang="en-US" dirty="0">
                <a:latin typeface="Helvetica Neue Light"/>
                <a:ea typeface="ＭＳ Ｐゴシック" charset="0"/>
                <a:cs typeface="Helvetica Neue Light"/>
              </a:rPr>
              <a:t>Note: Comeback in the context of disaggregated memory?</a:t>
            </a:r>
          </a:p>
          <a:p>
            <a:pPr lvl="1" eaLnBrk="1" hangingPunct="1"/>
            <a:r>
              <a:rPr lang="en-US" dirty="0">
                <a:ea typeface="ＭＳ Ｐゴシック" charset="0"/>
              </a:rPr>
              <a:t>Message passing (e.g., MPI) or bulk synchronous processing (e.g., Spark) prevalent</a:t>
            </a:r>
            <a:endParaRPr lang="en-US" dirty="0">
              <a:latin typeface="Helvetica Neue Light"/>
              <a:ea typeface="ＭＳ Ｐゴシック" charset="0"/>
              <a:cs typeface="Helvetica Neue Light"/>
            </a:endParaRPr>
          </a:p>
        </p:txBody>
      </p:sp>
    </p:spTree>
    <p:extLst>
      <p:ext uri="{BB962C8B-B14F-4D97-AF65-F5344CB8AC3E}">
        <p14:creationId xmlns:p14="http://schemas.microsoft.com/office/powerpoint/2010/main" val="4004404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117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17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17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17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17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17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117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171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did it fail?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83235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a:t>
            </a:r>
          </a:p>
        </p:txBody>
      </p:sp>
      <p:sp>
        <p:nvSpPr>
          <p:cNvPr id="3" name="Content Placeholder 2"/>
          <p:cNvSpPr>
            <a:spLocks noGrp="1"/>
          </p:cNvSpPr>
          <p:nvPr>
            <p:ph idx="1"/>
          </p:nvPr>
        </p:nvSpPr>
        <p:spPr/>
        <p:txBody>
          <a:bodyPr/>
          <a:lstStyle/>
          <a:p>
            <a:pPr eaLnBrk="1" hangingPunct="1"/>
            <a:r>
              <a:rPr lang="en-US" dirty="0">
                <a:ea typeface="ＭＳ Ｐゴシック" charset="0"/>
              </a:rPr>
              <a:t>Many papers in 1990s:</a:t>
            </a:r>
          </a:p>
          <a:p>
            <a:pPr lvl="1" eaLnBrk="1" hangingPunct="1"/>
            <a:r>
              <a:rPr lang="en-US" dirty="0">
                <a:ea typeface="ＭＳ Ｐゴシック" charset="0"/>
              </a:rPr>
              <a:t>Very compelling abstraction</a:t>
            </a:r>
          </a:p>
          <a:p>
            <a:pPr lvl="1" eaLnBrk="1" hangingPunct="1"/>
            <a:r>
              <a:rPr lang="en-US" dirty="0">
                <a:ea typeface="ＭＳ Ｐゴシック" charset="0"/>
              </a:rPr>
              <a:t>Many hard challenges, so many researchers worked on it</a:t>
            </a:r>
          </a:p>
          <a:p>
            <a:pPr eaLnBrk="1" hangingPunct="1"/>
            <a:r>
              <a:rPr lang="en-US" dirty="0">
                <a:ea typeface="ＭＳ Ｐゴシック" charset="0"/>
              </a:rPr>
              <a:t>Today </a:t>
            </a:r>
          </a:p>
          <a:p>
            <a:pPr lvl="1" eaLnBrk="1" hangingPunct="1"/>
            <a:r>
              <a:rPr lang="en-US" dirty="0">
                <a:ea typeface="ＭＳ Ｐゴシック" charset="0"/>
              </a:rPr>
              <a:t>VMs everywhere</a:t>
            </a:r>
          </a:p>
          <a:p>
            <a:pPr lvl="1" eaLnBrk="1" hangingPunct="1"/>
            <a:r>
              <a:rPr lang="en-US" dirty="0">
                <a:ea typeface="ＭＳ Ｐゴシック" charset="0"/>
              </a:rPr>
              <a:t>Containers (e.g., </a:t>
            </a:r>
            <a:r>
              <a:rPr lang="en-US" dirty="0" err="1">
                <a:ea typeface="ＭＳ Ｐゴシック" charset="0"/>
              </a:rPr>
              <a:t>docker</a:t>
            </a:r>
            <a:r>
              <a:rPr lang="en-US" dirty="0">
                <a:ea typeface="ＭＳ Ｐゴシック" charset="0"/>
              </a:rPr>
              <a:t>) take this concept to the next level</a:t>
            </a:r>
          </a:p>
          <a:p>
            <a:endParaRPr lang="en-US" dirty="0"/>
          </a:p>
        </p:txBody>
      </p:sp>
    </p:spTree>
    <p:extLst>
      <p:ext uri="{BB962C8B-B14F-4D97-AF65-F5344CB8AC3E}">
        <p14:creationId xmlns:p14="http://schemas.microsoft.com/office/powerpoint/2010/main" val="792424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did it succeed?</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06535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5"/>
          <p:cNvSpPr>
            <a:spLocks noGrp="1"/>
          </p:cNvSpPr>
          <p:nvPr>
            <p:ph type="sldNum" sz="quarter" idx="12"/>
          </p:nvPr>
        </p:nvSpPr>
        <p:spPr>
          <a:xfrm>
            <a:off x="6553200" y="6356350"/>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defTabSz="457200" rtl="0" fontAlgn="base">
              <a:spcBef>
                <a:spcPct val="0"/>
              </a:spcBef>
              <a:spcAft>
                <a:spcPct val="0"/>
              </a:spcAft>
              <a:defRPr sz="1200" b="0" i="0" kern="1200">
                <a:solidFill>
                  <a:srgbClr val="898989"/>
                </a:solidFill>
                <a:latin typeface="Gill Sans Light" charset="0"/>
                <a:ea typeface="Gill Sans Light" charset="0"/>
                <a:cs typeface="Gill Sans Light"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eaLnBrk="1" hangingPunct="1">
              <a:defRPr/>
            </a:pPr>
            <a:fld id="{8DE1F212-E36A-6C44-B33E-31147482829D}" type="slidenum">
              <a:rPr lang="en-US" smtClean="0"/>
              <a:pPr eaLnBrk="1" hangingPunct="1">
                <a:defRPr/>
              </a:pPr>
              <a:t>17</a:t>
            </a:fld>
            <a:endParaRPr lang="en-US" sz="750" b="0">
              <a:latin typeface="Arial" charset="0"/>
            </a:endParaRPr>
          </a:p>
        </p:txBody>
      </p:sp>
      <p:sp>
        <p:nvSpPr>
          <p:cNvPr id="57346" name="Rectangle 2"/>
          <p:cNvSpPr>
            <a:spLocks noGrp="1" noChangeArrowheads="1"/>
          </p:cNvSpPr>
          <p:nvPr>
            <p:ph type="title"/>
          </p:nvPr>
        </p:nvSpPr>
        <p:spPr/>
        <p:txBody>
          <a:bodyPr/>
          <a:lstStyle/>
          <a:p>
            <a:pPr eaLnBrk="1" hangingPunct="1"/>
            <a:r>
              <a:rPr lang="en-US" sz="2625" dirty="0">
                <a:latin typeface="Helvetica Neue Light"/>
                <a:ea typeface="ＭＳ Ｐゴシック" charset="0"/>
                <a:cs typeface="Helvetica Neue Light"/>
              </a:rPr>
              <a:t>What are Hard/Fundamental Tradeoffs?</a:t>
            </a:r>
          </a:p>
        </p:txBody>
      </p:sp>
      <p:sp>
        <p:nvSpPr>
          <p:cNvPr id="57347" name="Rectangle 3"/>
          <p:cNvSpPr>
            <a:spLocks noGrp="1" noChangeArrowheads="1"/>
          </p:cNvSpPr>
          <p:nvPr>
            <p:ph type="body" idx="1"/>
          </p:nvPr>
        </p:nvSpPr>
        <p:spPr/>
        <p:txBody>
          <a:bodyPr/>
          <a:lstStyle/>
          <a:p>
            <a:pPr marL="457200" indent="-457200" eaLnBrk="1" hangingPunct="1">
              <a:lnSpc>
                <a:spcPct val="90000"/>
              </a:lnSpc>
              <a:buFont typeface="Arial" panose="020B0604020202020204" pitchFamily="34" charset="0"/>
              <a:buChar char="•"/>
            </a:pPr>
            <a:r>
              <a:rPr lang="en-US" dirty="0"/>
              <a:t>Brewer’</a:t>
            </a:r>
            <a:r>
              <a:rPr lang="en-US" altLang="ja-JP" dirty="0"/>
              <a:t>s CAP conjecture: “Consistency, Availability, Partition-tolerance”, you can have only 2/3 in a distributed system</a:t>
            </a:r>
          </a:p>
          <a:p>
            <a:pPr marL="457200" indent="-457200" eaLnBrk="1" hangingPunct="1">
              <a:lnSpc>
                <a:spcPct val="90000"/>
              </a:lnSpc>
              <a:buFont typeface="Arial" panose="020B0604020202020204" pitchFamily="34" charset="0"/>
              <a:buChar char="•"/>
            </a:pPr>
            <a:endParaRPr lang="en-US" dirty="0"/>
          </a:p>
          <a:p>
            <a:pPr marL="457200" indent="-457200" eaLnBrk="1" hangingPunct="1">
              <a:lnSpc>
                <a:spcPct val="90000"/>
              </a:lnSpc>
              <a:buFont typeface="Arial" panose="020B0604020202020204" pitchFamily="34" charset="0"/>
              <a:buChar char="•"/>
            </a:pPr>
            <a:r>
              <a:rPr lang="en-US" dirty="0"/>
              <a:t>Tradeoff between latency and throughput for arbitrary updates in distributed systems</a:t>
            </a:r>
          </a:p>
          <a:p>
            <a:pPr lvl="1" eaLnBrk="1" hangingPunct="1">
              <a:lnSpc>
                <a:spcPct val="90000"/>
              </a:lnSpc>
            </a:pPr>
            <a:r>
              <a:rPr lang="en-US" dirty="0"/>
              <a:t>Batch request to increase throughput, but hurts latency</a:t>
            </a:r>
          </a:p>
        </p:txBody>
      </p:sp>
    </p:spTree>
    <p:extLst>
      <p:ext uri="{BB962C8B-B14F-4D97-AF65-F5344CB8AC3E}">
        <p14:creationId xmlns:p14="http://schemas.microsoft.com/office/powerpoint/2010/main" val="381954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DB48-89B0-5D4D-BDCF-CBAB5D93C594}"/>
              </a:ext>
            </a:extLst>
          </p:cNvPr>
          <p:cNvSpPr>
            <a:spLocks noGrp="1"/>
          </p:cNvSpPr>
          <p:nvPr>
            <p:ph type="title"/>
          </p:nvPr>
        </p:nvSpPr>
        <p:spPr/>
        <p:txBody>
          <a:bodyPr/>
          <a:lstStyle/>
          <a:p>
            <a:r>
              <a:rPr lang="en-US" dirty="0"/>
              <a:t>Paper Presentation</a:t>
            </a:r>
          </a:p>
        </p:txBody>
      </p:sp>
      <p:sp>
        <p:nvSpPr>
          <p:cNvPr id="3" name="Content Placeholder 2">
            <a:extLst>
              <a:ext uri="{FF2B5EF4-FFF2-40B4-BE49-F238E27FC236}">
                <a16:creationId xmlns:a16="http://schemas.microsoft.com/office/drawing/2014/main" id="{335D3E05-4430-8F41-AF3D-B265CA21AECB}"/>
              </a:ext>
            </a:extLst>
          </p:cNvPr>
          <p:cNvSpPr>
            <a:spLocks noGrp="1"/>
          </p:cNvSpPr>
          <p:nvPr>
            <p:ph idx="1"/>
          </p:nvPr>
        </p:nvSpPr>
        <p:spPr/>
        <p:txBody>
          <a:bodyPr/>
          <a:lstStyle/>
          <a:p>
            <a:r>
              <a:rPr lang="en-US" dirty="0"/>
              <a:t>Each student must present at least one paper</a:t>
            </a:r>
          </a:p>
          <a:p>
            <a:endParaRPr lang="en-US" dirty="0"/>
          </a:p>
          <a:p>
            <a:pPr marL="0"/>
            <a:r>
              <a:rPr lang="en-US" dirty="0"/>
              <a:t>You must submit slides for review </a:t>
            </a:r>
            <a:r>
              <a:rPr lang="en-US" b="1" u="sng" dirty="0"/>
              <a:t>one week before </a:t>
            </a:r>
            <a:r>
              <a:rPr lang="en-US" dirty="0"/>
              <a:t>presentation for feedback</a:t>
            </a:r>
          </a:p>
          <a:p>
            <a:pPr marL="114300" indent="-457200">
              <a:buFont typeface="Arial" panose="020B0604020202020204" pitchFamily="34" charset="0"/>
              <a:buChar char="•"/>
            </a:pPr>
            <a:r>
              <a:rPr lang="en-US" sz="2400" dirty="0"/>
              <a:t>Please use Google slides</a:t>
            </a:r>
          </a:p>
        </p:txBody>
      </p:sp>
    </p:spTree>
    <p:extLst>
      <p:ext uri="{BB962C8B-B14F-4D97-AF65-F5344CB8AC3E}">
        <p14:creationId xmlns:p14="http://schemas.microsoft.com/office/powerpoint/2010/main" val="56419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8025"/>
            <a:ext cx="8520599" cy="572699"/>
          </a:xfrm>
        </p:spPr>
        <p:txBody>
          <a:bodyPr/>
          <a:lstStyle/>
          <a:p>
            <a:r>
              <a:rPr lang="en-US" dirty="0"/>
              <a:t>Lecture Format (starting with 9/7)</a:t>
            </a:r>
          </a:p>
        </p:txBody>
      </p:sp>
      <p:sp>
        <p:nvSpPr>
          <p:cNvPr id="3" name="Text Placeholder 2"/>
          <p:cNvSpPr>
            <a:spLocks noGrp="1"/>
          </p:cNvSpPr>
          <p:nvPr>
            <p:ph type="body" idx="1"/>
          </p:nvPr>
        </p:nvSpPr>
        <p:spPr>
          <a:xfrm>
            <a:off x="311700" y="1066800"/>
            <a:ext cx="8718000" cy="3911599"/>
          </a:xfrm>
        </p:spPr>
        <p:txBody>
          <a:bodyPr>
            <a:normAutofit/>
          </a:bodyPr>
          <a:lstStyle/>
          <a:p>
            <a:r>
              <a:rPr lang="en-US" dirty="0"/>
              <a:t>Faculty will provide context of the topic (10-15min)</a:t>
            </a:r>
          </a:p>
          <a:p>
            <a:pPr>
              <a:lnSpc>
                <a:spcPct val="110000"/>
              </a:lnSpc>
            </a:pPr>
            <a:endParaRPr lang="en-US" dirty="0"/>
          </a:p>
          <a:p>
            <a:pPr marL="0">
              <a:lnSpc>
                <a:spcPct val="110000"/>
              </a:lnSpc>
            </a:pPr>
            <a:r>
              <a:rPr lang="en-US" dirty="0"/>
              <a:t>Next, papers presented by students</a:t>
            </a:r>
          </a:p>
          <a:p>
            <a:pPr marL="285750" lvl="1">
              <a:lnSpc>
                <a:spcPct val="110000"/>
              </a:lnSpc>
            </a:pPr>
            <a:r>
              <a:rPr lang="en-US" dirty="0"/>
              <a:t>Two presentations of 15min each, followed by 20min discussion</a:t>
            </a:r>
          </a:p>
          <a:p>
            <a:pPr marL="285750" lvl="1">
              <a:lnSpc>
                <a:spcPct val="110000"/>
              </a:lnSpc>
            </a:pPr>
            <a:endParaRPr lang="en-US" dirty="0"/>
          </a:p>
          <a:p>
            <a:pPr lvl="1"/>
            <a:endParaRPr lang="en-US" sz="1100" dirty="0"/>
          </a:p>
          <a:p>
            <a:pPr lvl="1"/>
            <a:endParaRPr lang="en-US" sz="1100" dirty="0"/>
          </a:p>
        </p:txBody>
      </p:sp>
      <p:sp>
        <p:nvSpPr>
          <p:cNvPr id="4" name="Slide Number Placeholder 3"/>
          <p:cNvSpPr>
            <a:spLocks noGrp="1"/>
          </p:cNvSpPr>
          <p:nvPr>
            <p:ph type="sldNum" idx="4294967295"/>
          </p:nvPr>
        </p:nvSpPr>
        <p:spPr>
          <a:xfrm>
            <a:off x="8472457" y="4663216"/>
            <a:ext cx="548699" cy="393600"/>
          </a:xfrm>
          <a:prstGeom prst="rect">
            <a:avLst/>
          </a:prstGeom>
        </p:spPr>
        <p:txBody>
          <a:bodyPr/>
          <a:lstStyle/>
          <a:p>
            <a:pPr>
              <a:spcBef>
                <a:spcPts val="0"/>
              </a:spcBef>
            </a:pPr>
            <a:fld id="{00000000-1234-1234-1234-123412341234}" type="slidenum">
              <a:rPr lang="en" smtClean="0"/>
              <a:pPr>
                <a:spcBef>
                  <a:spcPts val="0"/>
                </a:spcBef>
              </a:pPr>
              <a:t>19</a:t>
            </a:fld>
            <a:endParaRPr lang="en"/>
          </a:p>
        </p:txBody>
      </p:sp>
    </p:spTree>
    <p:extLst>
      <p:ext uri="{BB962C8B-B14F-4D97-AF65-F5344CB8AC3E}">
        <p14:creationId xmlns:p14="http://schemas.microsoft.com/office/powerpoint/2010/main" val="200225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Text Placeholder 2"/>
          <p:cNvSpPr>
            <a:spLocks noGrp="1"/>
          </p:cNvSpPr>
          <p:nvPr>
            <p:ph type="body" idx="1"/>
          </p:nvPr>
        </p:nvSpPr>
        <p:spPr>
          <a:xfrm>
            <a:off x="311700" y="1152475"/>
            <a:ext cx="8832300" cy="3416400"/>
          </a:xfrm>
        </p:spPr>
        <p:txBody>
          <a:bodyPr/>
          <a:lstStyle/>
          <a:p>
            <a:r>
              <a:rPr lang="en-US" dirty="0"/>
              <a:t>Course website:  </a:t>
            </a:r>
          </a:p>
          <a:p>
            <a:pPr lvl="1"/>
            <a:r>
              <a:rPr lang="en-US" dirty="0">
                <a:hlinkClick r:id="rId2"/>
              </a:rPr>
              <a:t>https://ucbrise.github.io/cs262a-fall2020/</a:t>
            </a:r>
            <a:endParaRPr lang="en-US" dirty="0"/>
          </a:p>
          <a:p>
            <a:pPr lvl="2"/>
            <a:r>
              <a:rPr lang="en-US" dirty="0"/>
              <a:t>It is on </a:t>
            </a:r>
            <a:r>
              <a:rPr lang="en-US" dirty="0" err="1"/>
              <a:t>Github</a:t>
            </a:r>
            <a:r>
              <a:rPr lang="en-US" dirty="0"/>
              <a:t> so you can contribute content! </a:t>
            </a:r>
          </a:p>
          <a:p>
            <a:endParaRPr lang="en-US" dirty="0"/>
          </a:p>
          <a:p>
            <a:r>
              <a:rPr lang="en-US" dirty="0"/>
              <a:t>Schedule and reading list are subject to change</a:t>
            </a:r>
          </a:p>
          <a:p>
            <a:endParaRPr lang="en-US" dirty="0"/>
          </a:p>
        </p:txBody>
      </p:sp>
      <p:sp>
        <p:nvSpPr>
          <p:cNvPr id="4" name="Slide Number Placeholder 3"/>
          <p:cNvSpPr>
            <a:spLocks noGrp="1"/>
          </p:cNvSpPr>
          <p:nvPr>
            <p:ph type="sldNum" idx="4294967295"/>
          </p:nvPr>
        </p:nvSpPr>
        <p:spPr>
          <a:xfrm>
            <a:off x="8472457" y="4663216"/>
            <a:ext cx="548699" cy="393600"/>
          </a:xfrm>
          <a:prstGeom prst="rect">
            <a:avLst/>
          </a:prstGeom>
        </p:spPr>
        <p:txBody>
          <a:bodyPr/>
          <a:lstStyle/>
          <a:p>
            <a:pPr>
              <a:spcBef>
                <a:spcPts val="0"/>
              </a:spcBef>
            </a:pPr>
            <a:fld id="{00000000-1234-1234-1234-123412341234}" type="slidenum">
              <a:rPr lang="en" smtClean="0"/>
              <a:pPr>
                <a:spcBef>
                  <a:spcPts val="0"/>
                </a:spcBef>
              </a:pPr>
              <a:t>2</a:t>
            </a:fld>
            <a:endParaRPr lang="en"/>
          </a:p>
        </p:txBody>
      </p:sp>
    </p:spTree>
    <p:extLst>
      <p:ext uri="{BB962C8B-B14F-4D97-AF65-F5344CB8AC3E}">
        <p14:creationId xmlns:p14="http://schemas.microsoft.com/office/powerpoint/2010/main" val="3689072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Policy</a:t>
            </a:r>
          </a:p>
        </p:txBody>
      </p:sp>
      <p:sp>
        <p:nvSpPr>
          <p:cNvPr id="3" name="Text Placeholder 2"/>
          <p:cNvSpPr>
            <a:spLocks noGrp="1"/>
          </p:cNvSpPr>
          <p:nvPr>
            <p:ph type="body" idx="1"/>
          </p:nvPr>
        </p:nvSpPr>
        <p:spPr/>
        <p:txBody>
          <a:bodyPr/>
          <a:lstStyle/>
          <a:p>
            <a:pPr>
              <a:lnSpc>
                <a:spcPct val="120000"/>
              </a:lnSpc>
            </a:pPr>
            <a:r>
              <a:rPr lang="en-US" dirty="0"/>
              <a:t>20% Class Participation </a:t>
            </a:r>
          </a:p>
          <a:p>
            <a:pPr lvl="1">
              <a:lnSpc>
                <a:spcPct val="120000"/>
              </a:lnSpc>
            </a:pPr>
            <a:r>
              <a:rPr lang="en-US" dirty="0"/>
              <a:t>Answer questions, join discussion, and present papers </a:t>
            </a:r>
          </a:p>
          <a:p>
            <a:pPr>
              <a:lnSpc>
                <a:spcPct val="120000"/>
              </a:lnSpc>
            </a:pPr>
            <a:r>
              <a:rPr lang="en-US" dirty="0"/>
              <a:t>20% Paper reviews</a:t>
            </a:r>
          </a:p>
          <a:p>
            <a:pPr>
              <a:lnSpc>
                <a:spcPct val="120000"/>
              </a:lnSpc>
            </a:pPr>
            <a:r>
              <a:rPr lang="en-US" dirty="0"/>
              <a:t>60% Project</a:t>
            </a:r>
          </a:p>
          <a:p>
            <a:pPr marL="457200" lvl="1" indent="0">
              <a:lnSpc>
                <a:spcPct val="120000"/>
              </a:lnSpc>
              <a:buNone/>
            </a:pPr>
            <a:endParaRPr lang="en-US" dirty="0"/>
          </a:p>
          <a:p>
            <a:pPr>
              <a:lnSpc>
                <a:spcPct val="120000"/>
              </a:lnSpc>
            </a:pPr>
            <a:endParaRPr lang="en-US" dirty="0"/>
          </a:p>
        </p:txBody>
      </p:sp>
      <p:sp>
        <p:nvSpPr>
          <p:cNvPr id="4" name="Slide Number Placeholder 3"/>
          <p:cNvSpPr>
            <a:spLocks noGrp="1"/>
          </p:cNvSpPr>
          <p:nvPr>
            <p:ph type="sldNum" idx="4294967295"/>
          </p:nvPr>
        </p:nvSpPr>
        <p:spPr>
          <a:xfrm>
            <a:off x="8472457" y="4663216"/>
            <a:ext cx="548699" cy="393600"/>
          </a:xfrm>
          <a:prstGeom prst="rect">
            <a:avLst/>
          </a:prstGeom>
        </p:spPr>
        <p:txBody>
          <a:bodyPr/>
          <a:lstStyle/>
          <a:p>
            <a:pPr>
              <a:spcBef>
                <a:spcPts val="0"/>
              </a:spcBef>
            </a:pPr>
            <a:fld id="{00000000-1234-1234-1234-123412341234}" type="slidenum">
              <a:rPr lang="en" smtClean="0"/>
              <a:pPr>
                <a:spcBef>
                  <a:spcPts val="0"/>
                </a:spcBef>
              </a:pPr>
              <a:t>20</a:t>
            </a:fld>
            <a:endParaRPr lang="en"/>
          </a:p>
        </p:txBody>
      </p:sp>
    </p:spTree>
    <p:extLst>
      <p:ext uri="{BB962C8B-B14F-4D97-AF65-F5344CB8AC3E}">
        <p14:creationId xmlns:p14="http://schemas.microsoft.com/office/powerpoint/2010/main" val="113589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5"/>
          <p:cNvSpPr>
            <a:spLocks noGrp="1"/>
          </p:cNvSpPr>
          <p:nvPr>
            <p:ph type="sldNum" sz="quarter" idx="12"/>
          </p:nvPr>
        </p:nvSpPr>
        <p:spPr>
          <a:xfrm>
            <a:off x="6553200" y="6356350"/>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defTabSz="457200" rtl="0" fontAlgn="base">
              <a:spcBef>
                <a:spcPct val="0"/>
              </a:spcBef>
              <a:spcAft>
                <a:spcPct val="0"/>
              </a:spcAft>
              <a:defRPr sz="1200" b="0" i="0" kern="1200">
                <a:solidFill>
                  <a:srgbClr val="898989"/>
                </a:solidFill>
                <a:latin typeface="Gill Sans Light" charset="0"/>
                <a:ea typeface="Gill Sans Light" charset="0"/>
                <a:cs typeface="Gill Sans Light"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a:lstStyle>
          <a:p>
            <a:pPr eaLnBrk="1" hangingPunct="1">
              <a:defRPr/>
            </a:pPr>
            <a:fld id="{8DE1F212-E36A-6C44-B33E-31147482829D}" type="slidenum">
              <a:rPr lang="en-US" smtClean="0"/>
              <a:pPr eaLnBrk="1" hangingPunct="1">
                <a:defRPr/>
              </a:pPr>
              <a:t>21</a:t>
            </a:fld>
            <a:endParaRPr lang="en-US" sz="750" b="0">
              <a:latin typeface="Arial" charset="0"/>
            </a:endParaRPr>
          </a:p>
        </p:txBody>
      </p:sp>
      <p:sp>
        <p:nvSpPr>
          <p:cNvPr id="28674" name="Rectangle 2"/>
          <p:cNvSpPr>
            <a:spLocks noGrp="1" noChangeArrowheads="1"/>
          </p:cNvSpPr>
          <p:nvPr>
            <p:ph type="title"/>
          </p:nvPr>
        </p:nvSpPr>
        <p:spPr/>
        <p:txBody>
          <a:bodyPr/>
          <a:lstStyle/>
          <a:p>
            <a:pPr eaLnBrk="1" hangingPunct="1"/>
            <a:r>
              <a:rPr lang="en-US" dirty="0">
                <a:latin typeface="Helvetica Neue Light"/>
                <a:ea typeface="ＭＳ Ｐゴシック" charset="0"/>
                <a:cs typeface="Helvetica Neue Light"/>
              </a:rPr>
              <a:t>Grading</a:t>
            </a:r>
          </a:p>
        </p:txBody>
      </p:sp>
      <p:sp>
        <p:nvSpPr>
          <p:cNvPr id="28675" name="Rectangle 3"/>
          <p:cNvSpPr>
            <a:spLocks noGrp="1" noChangeArrowheads="1"/>
          </p:cNvSpPr>
          <p:nvPr>
            <p:ph type="body" idx="1"/>
          </p:nvPr>
        </p:nvSpPr>
        <p:spPr/>
        <p:txBody>
          <a:bodyPr/>
          <a:lstStyle/>
          <a:p>
            <a:pPr eaLnBrk="1" hangingPunct="1"/>
            <a:r>
              <a:rPr lang="en-US" dirty="0"/>
              <a:t>Project: 60%</a:t>
            </a:r>
          </a:p>
          <a:p>
            <a:pPr eaLnBrk="1" hangingPunct="1"/>
            <a:r>
              <a:rPr lang="en-US" dirty="0"/>
              <a:t>Paper blogs: 20%</a:t>
            </a:r>
          </a:p>
          <a:p>
            <a:pPr eaLnBrk="1" hangingPunct="1"/>
            <a:r>
              <a:rPr lang="en-US" dirty="0"/>
              <a:t>Class participation: 20%</a:t>
            </a:r>
          </a:p>
        </p:txBody>
      </p:sp>
    </p:spTree>
    <p:extLst>
      <p:ext uri="{BB962C8B-B14F-4D97-AF65-F5344CB8AC3E}">
        <p14:creationId xmlns:p14="http://schemas.microsoft.com/office/powerpoint/2010/main" val="250457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459" y="448541"/>
            <a:ext cx="7294091" cy="857250"/>
          </a:xfrm>
        </p:spPr>
        <p:txBody>
          <a:bodyPr/>
          <a:lstStyle/>
          <a:p>
            <a:r>
              <a:rPr lang="en-US" dirty="0"/>
              <a:t>Exciting times in systems research</a:t>
            </a:r>
          </a:p>
        </p:txBody>
      </p:sp>
      <p:sp>
        <p:nvSpPr>
          <p:cNvPr id="3" name="Content Placeholder 2"/>
          <p:cNvSpPr>
            <a:spLocks noGrp="1"/>
          </p:cNvSpPr>
          <p:nvPr>
            <p:ph idx="1"/>
          </p:nvPr>
        </p:nvSpPr>
        <p:spPr>
          <a:xfrm>
            <a:off x="395415" y="1443678"/>
            <a:ext cx="8690919" cy="3165872"/>
          </a:xfrm>
        </p:spPr>
        <p:txBody>
          <a:bodyPr>
            <a:normAutofit lnSpcReduction="10000"/>
          </a:bodyPr>
          <a:lstStyle/>
          <a:p>
            <a:pPr marL="457200" indent="-457200">
              <a:lnSpc>
                <a:spcPct val="110000"/>
              </a:lnSpc>
              <a:buFont typeface="Arial" panose="020B0604020202020204" pitchFamily="34" charset="0"/>
              <a:buChar char="•"/>
            </a:pPr>
            <a:r>
              <a:rPr lang="en-US" dirty="0"/>
              <a:t>Moore’s law ending </a:t>
            </a:r>
            <a:r>
              <a:rPr lang="en-US" dirty="0">
                <a:sym typeface="Wingdings"/>
              </a:rPr>
              <a:t> many challenges</a:t>
            </a:r>
          </a:p>
          <a:p>
            <a:pPr marL="457200" indent="-457200">
              <a:lnSpc>
                <a:spcPct val="110000"/>
              </a:lnSpc>
              <a:buFont typeface="Arial" panose="020B0604020202020204" pitchFamily="34" charset="0"/>
              <a:buChar char="•"/>
            </a:pPr>
            <a:r>
              <a:rPr lang="en-US" dirty="0"/>
              <a:t>Huge servers</a:t>
            </a:r>
          </a:p>
          <a:p>
            <a:pPr marL="457200" indent="-457200">
              <a:lnSpc>
                <a:spcPct val="110000"/>
              </a:lnSpc>
              <a:buFont typeface="Arial" panose="020B0604020202020204" pitchFamily="34" charset="0"/>
              <a:buChar char="•"/>
            </a:pPr>
            <a:r>
              <a:rPr lang="en-US" dirty="0"/>
              <a:t>Specialized hardware</a:t>
            </a:r>
          </a:p>
          <a:p>
            <a:pPr marL="457200" indent="-457200">
              <a:lnSpc>
                <a:spcPct val="110000"/>
              </a:lnSpc>
              <a:buFont typeface="Arial" panose="020B0604020202020204" pitchFamily="34" charset="0"/>
              <a:buChar char="•"/>
            </a:pPr>
            <a:r>
              <a:rPr lang="en-US" dirty="0"/>
              <a:t>Distributed computing</a:t>
            </a:r>
          </a:p>
          <a:p>
            <a:pPr marL="457200" indent="-457200">
              <a:lnSpc>
                <a:spcPct val="110000"/>
              </a:lnSpc>
              <a:buFont typeface="Arial" panose="020B0604020202020204" pitchFamily="34" charset="0"/>
              <a:buChar char="•"/>
            </a:pPr>
            <a:r>
              <a:rPr lang="en-US" dirty="0"/>
              <a:t>Serverless computing</a:t>
            </a:r>
          </a:p>
          <a:p>
            <a:pPr marL="457200" indent="-457200">
              <a:lnSpc>
                <a:spcPct val="110000"/>
              </a:lnSpc>
              <a:buFont typeface="Arial" panose="020B0604020202020204" pitchFamily="34" charset="0"/>
              <a:buChar char="•"/>
            </a:pPr>
            <a:r>
              <a:rPr lang="en-US" dirty="0"/>
              <a:t>…</a:t>
            </a:r>
          </a:p>
          <a:p>
            <a:pPr marL="457200" indent="-457200">
              <a:lnSpc>
                <a:spcPct val="110000"/>
              </a:lnSpc>
              <a:buFont typeface="Arial" panose="020B0604020202020204" pitchFamily="34" charset="0"/>
              <a:buChar char="•"/>
            </a:pPr>
            <a:endParaRPr lang="en-US" dirty="0"/>
          </a:p>
        </p:txBody>
      </p:sp>
    </p:spTree>
    <p:extLst>
      <p:ext uri="{BB962C8B-B14F-4D97-AF65-F5344CB8AC3E}">
        <p14:creationId xmlns:p14="http://schemas.microsoft.com/office/powerpoint/2010/main" val="3075981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FCA81-79FD-284E-A1F0-25A3325FBA73}"/>
              </a:ext>
            </a:extLst>
          </p:cNvPr>
          <p:cNvSpPr>
            <a:spLocks noGrp="1"/>
          </p:cNvSpPr>
          <p:nvPr>
            <p:ph type="title"/>
          </p:nvPr>
        </p:nvSpPr>
        <p:spPr/>
        <p:txBody>
          <a:bodyPr/>
          <a:lstStyle/>
          <a:p>
            <a:r>
              <a:rPr lang="en-US" dirty="0"/>
              <a:t>Moore’s Law ending</a:t>
            </a:r>
          </a:p>
        </p:txBody>
      </p:sp>
      <p:pic>
        <p:nvPicPr>
          <p:cNvPr id="4" name="Google Shape;74;p16">
            <a:extLst>
              <a:ext uri="{FF2B5EF4-FFF2-40B4-BE49-F238E27FC236}">
                <a16:creationId xmlns:a16="http://schemas.microsoft.com/office/drawing/2014/main" id="{3124AD0E-1C72-CA45-BBEF-F2D4C6097D4B}"/>
              </a:ext>
            </a:extLst>
          </p:cNvPr>
          <p:cNvPicPr preferRelativeResize="0"/>
          <p:nvPr/>
        </p:nvPicPr>
        <p:blipFill>
          <a:blip r:embed="rId2">
            <a:alphaModFix/>
          </a:blip>
          <a:stretch>
            <a:fillRect/>
          </a:stretch>
        </p:blipFill>
        <p:spPr>
          <a:xfrm>
            <a:off x="1750540" y="925567"/>
            <a:ext cx="5642919" cy="4083039"/>
          </a:xfrm>
          <a:prstGeom prst="rect">
            <a:avLst/>
          </a:prstGeom>
          <a:noFill/>
          <a:ln>
            <a:noFill/>
          </a:ln>
        </p:spPr>
      </p:pic>
    </p:spTree>
    <p:extLst>
      <p:ext uri="{BB962C8B-B14F-4D97-AF65-F5344CB8AC3E}">
        <p14:creationId xmlns:p14="http://schemas.microsoft.com/office/powerpoint/2010/main" val="290738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BBFB2-3D3F-EE42-A1AF-15A2C690C5BA}"/>
              </a:ext>
            </a:extLst>
          </p:cNvPr>
          <p:cNvSpPr>
            <a:spLocks noGrp="1"/>
          </p:cNvSpPr>
          <p:nvPr>
            <p:ph type="title"/>
          </p:nvPr>
        </p:nvSpPr>
        <p:spPr/>
        <p:txBody>
          <a:bodyPr/>
          <a:lstStyle/>
          <a:p>
            <a:r>
              <a:rPr lang="en-US" dirty="0"/>
              <a:t>Huge Servers</a:t>
            </a:r>
          </a:p>
        </p:txBody>
      </p:sp>
      <p:sp>
        <p:nvSpPr>
          <p:cNvPr id="3" name="Content Placeholder 2">
            <a:extLst>
              <a:ext uri="{FF2B5EF4-FFF2-40B4-BE49-F238E27FC236}">
                <a16:creationId xmlns:a16="http://schemas.microsoft.com/office/drawing/2014/main" id="{394210BE-A370-0B4A-8114-1E18419744CC}"/>
              </a:ext>
            </a:extLst>
          </p:cNvPr>
          <p:cNvSpPr>
            <a:spLocks noGrp="1"/>
          </p:cNvSpPr>
          <p:nvPr>
            <p:ph idx="1"/>
          </p:nvPr>
        </p:nvSpPr>
        <p:spPr>
          <a:xfrm>
            <a:off x="169863" y="1041013"/>
            <a:ext cx="8850312" cy="664218"/>
          </a:xfrm>
        </p:spPr>
        <p:txBody>
          <a:bodyPr/>
          <a:lstStyle/>
          <a:p>
            <a:r>
              <a:rPr lang="en-US" dirty="0"/>
              <a:t>AWS high-memory instances</a:t>
            </a:r>
          </a:p>
        </p:txBody>
      </p:sp>
      <p:pic>
        <p:nvPicPr>
          <p:cNvPr id="5" name="Picture 4" descr="A screenshot of a cell phone&#10;&#10;Description automatically generated">
            <a:extLst>
              <a:ext uri="{FF2B5EF4-FFF2-40B4-BE49-F238E27FC236}">
                <a16:creationId xmlns:a16="http://schemas.microsoft.com/office/drawing/2014/main" id="{ADF5A54B-D029-344C-8010-6021EB22D007}"/>
              </a:ext>
            </a:extLst>
          </p:cNvPr>
          <p:cNvPicPr>
            <a:picLocks noChangeAspect="1"/>
          </p:cNvPicPr>
          <p:nvPr/>
        </p:nvPicPr>
        <p:blipFill>
          <a:blip r:embed="rId2"/>
          <a:stretch>
            <a:fillRect/>
          </a:stretch>
        </p:blipFill>
        <p:spPr>
          <a:xfrm>
            <a:off x="123825" y="1705231"/>
            <a:ext cx="9001439" cy="2784388"/>
          </a:xfrm>
          <a:prstGeom prst="rect">
            <a:avLst/>
          </a:prstGeom>
        </p:spPr>
      </p:pic>
      <p:grpSp>
        <p:nvGrpSpPr>
          <p:cNvPr id="8" name="Group 7">
            <a:extLst>
              <a:ext uri="{FF2B5EF4-FFF2-40B4-BE49-F238E27FC236}">
                <a16:creationId xmlns:a16="http://schemas.microsoft.com/office/drawing/2014/main" id="{8969DB57-8E67-E844-95C6-71674B033706}"/>
              </a:ext>
            </a:extLst>
          </p:cNvPr>
          <p:cNvGrpSpPr/>
          <p:nvPr/>
        </p:nvGrpSpPr>
        <p:grpSpPr>
          <a:xfrm>
            <a:off x="4662618" y="3810683"/>
            <a:ext cx="1393787" cy="580082"/>
            <a:chOff x="4662618" y="4082534"/>
            <a:chExt cx="1393787" cy="580082"/>
          </a:xfrm>
        </p:grpSpPr>
        <p:sp>
          <p:nvSpPr>
            <p:cNvPr id="6" name="Rounded Rectangle 5">
              <a:extLst>
                <a:ext uri="{FF2B5EF4-FFF2-40B4-BE49-F238E27FC236}">
                  <a16:creationId xmlns:a16="http://schemas.microsoft.com/office/drawing/2014/main" id="{928A074B-86E9-4B45-A393-D04E5650CC90}"/>
                </a:ext>
              </a:extLst>
            </p:cNvPr>
            <p:cNvSpPr/>
            <p:nvPr/>
          </p:nvSpPr>
          <p:spPr>
            <a:xfrm>
              <a:off x="4662618" y="4366054"/>
              <a:ext cx="667264" cy="296562"/>
            </a:xfrm>
            <a:prstGeom prst="roundRect">
              <a:avLst/>
            </a:prstGeom>
            <a:noFill/>
            <a:ln w="571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05D867-B046-7F4C-9AEB-643E1F182232}"/>
                </a:ext>
              </a:extLst>
            </p:cNvPr>
            <p:cNvSpPr txBox="1"/>
            <p:nvPr/>
          </p:nvSpPr>
          <p:spPr>
            <a:xfrm>
              <a:off x="5272216" y="4082534"/>
              <a:ext cx="784189" cy="369332"/>
            </a:xfrm>
            <a:prstGeom prst="rect">
              <a:avLst/>
            </a:prstGeom>
            <a:noFill/>
          </p:spPr>
          <p:txBody>
            <a:bodyPr wrap="none" rtlCol="0">
              <a:spAutoFit/>
            </a:bodyPr>
            <a:lstStyle/>
            <a:p>
              <a:r>
                <a:rPr lang="en-US" dirty="0">
                  <a:solidFill>
                    <a:schemeClr val="accent2"/>
                  </a:solidFill>
                </a:rPr>
                <a:t>24TB !</a:t>
              </a:r>
            </a:p>
          </p:txBody>
        </p:sp>
      </p:grpSp>
    </p:spTree>
    <p:extLst>
      <p:ext uri="{BB962C8B-B14F-4D97-AF65-F5344CB8AC3E}">
        <p14:creationId xmlns:p14="http://schemas.microsoft.com/office/powerpoint/2010/main" val="7644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10D7-F76D-9948-9A70-CFC231A01B85}"/>
              </a:ext>
            </a:extLst>
          </p:cNvPr>
          <p:cNvSpPr>
            <a:spLocks noGrp="1"/>
          </p:cNvSpPr>
          <p:nvPr>
            <p:ph type="title"/>
          </p:nvPr>
        </p:nvSpPr>
        <p:spPr/>
        <p:txBody>
          <a:bodyPr>
            <a:normAutofit fontScale="90000"/>
          </a:bodyPr>
          <a:lstStyle/>
          <a:p>
            <a:r>
              <a:rPr lang="en-US" dirty="0"/>
              <a:t>Specialized hardware</a:t>
            </a:r>
          </a:p>
        </p:txBody>
      </p:sp>
      <p:sp>
        <p:nvSpPr>
          <p:cNvPr id="3" name="Text Placeholder 2">
            <a:extLst>
              <a:ext uri="{FF2B5EF4-FFF2-40B4-BE49-F238E27FC236}">
                <a16:creationId xmlns:a16="http://schemas.microsoft.com/office/drawing/2014/main" id="{296019EF-5C67-F04D-9ED3-2B8FA410AE88}"/>
              </a:ext>
            </a:extLst>
          </p:cNvPr>
          <p:cNvSpPr>
            <a:spLocks noGrp="1"/>
          </p:cNvSpPr>
          <p:nvPr>
            <p:ph type="body" idx="1"/>
          </p:nvPr>
        </p:nvSpPr>
        <p:spPr>
          <a:xfrm>
            <a:off x="311700" y="1152475"/>
            <a:ext cx="8520600" cy="676325"/>
          </a:xfrm>
        </p:spPr>
        <p:txBody>
          <a:bodyPr/>
          <a:lstStyle/>
          <a:p>
            <a:pPr marL="0"/>
            <a:r>
              <a:rPr lang="en-US" dirty="0"/>
              <a:t>Trade generality for performance</a:t>
            </a:r>
          </a:p>
        </p:txBody>
      </p:sp>
      <p:pic>
        <p:nvPicPr>
          <p:cNvPr id="4" name="Picture 3">
            <a:extLst>
              <a:ext uri="{FF2B5EF4-FFF2-40B4-BE49-F238E27FC236}">
                <a16:creationId xmlns:a16="http://schemas.microsoft.com/office/drawing/2014/main" id="{279F78B1-95D2-3E47-802F-F2B38ABFA960}"/>
              </a:ext>
            </a:extLst>
          </p:cNvPr>
          <p:cNvPicPr>
            <a:picLocks noChangeAspect="1"/>
          </p:cNvPicPr>
          <p:nvPr/>
        </p:nvPicPr>
        <p:blipFill>
          <a:blip r:embed="rId2"/>
          <a:stretch>
            <a:fillRect/>
          </a:stretch>
        </p:blipFill>
        <p:spPr>
          <a:xfrm>
            <a:off x="6064130" y="3043313"/>
            <a:ext cx="1471179" cy="1471179"/>
          </a:xfrm>
          <a:prstGeom prst="rect">
            <a:avLst/>
          </a:prstGeom>
        </p:spPr>
      </p:pic>
      <p:pic>
        <p:nvPicPr>
          <p:cNvPr id="5" name="Picture 4">
            <a:extLst>
              <a:ext uri="{FF2B5EF4-FFF2-40B4-BE49-F238E27FC236}">
                <a16:creationId xmlns:a16="http://schemas.microsoft.com/office/drawing/2014/main" id="{56006530-5E94-F84A-94EA-473FDA252865}"/>
              </a:ext>
            </a:extLst>
          </p:cNvPr>
          <p:cNvPicPr>
            <a:picLocks noChangeAspect="1"/>
          </p:cNvPicPr>
          <p:nvPr/>
        </p:nvPicPr>
        <p:blipFill>
          <a:blip r:embed="rId3"/>
          <a:stretch>
            <a:fillRect/>
          </a:stretch>
        </p:blipFill>
        <p:spPr>
          <a:xfrm>
            <a:off x="942392" y="2992866"/>
            <a:ext cx="2450338" cy="1381991"/>
          </a:xfrm>
          <a:prstGeom prst="rect">
            <a:avLst/>
          </a:prstGeom>
        </p:spPr>
      </p:pic>
      <p:pic>
        <p:nvPicPr>
          <p:cNvPr id="6" name="Picture 5">
            <a:extLst>
              <a:ext uri="{FF2B5EF4-FFF2-40B4-BE49-F238E27FC236}">
                <a16:creationId xmlns:a16="http://schemas.microsoft.com/office/drawing/2014/main" id="{80801D53-A27C-0B43-A89D-C17CD6A514E7}"/>
              </a:ext>
            </a:extLst>
          </p:cNvPr>
          <p:cNvPicPr>
            <a:picLocks noChangeAspect="1"/>
          </p:cNvPicPr>
          <p:nvPr/>
        </p:nvPicPr>
        <p:blipFill>
          <a:blip r:embed="rId4"/>
          <a:stretch>
            <a:fillRect/>
          </a:stretch>
        </p:blipFill>
        <p:spPr>
          <a:xfrm>
            <a:off x="3378681" y="2800146"/>
            <a:ext cx="2142862" cy="1603178"/>
          </a:xfrm>
          <a:prstGeom prst="rect">
            <a:avLst/>
          </a:prstGeom>
        </p:spPr>
      </p:pic>
      <p:pic>
        <p:nvPicPr>
          <p:cNvPr id="7" name="Picture 6">
            <a:extLst>
              <a:ext uri="{FF2B5EF4-FFF2-40B4-BE49-F238E27FC236}">
                <a16:creationId xmlns:a16="http://schemas.microsoft.com/office/drawing/2014/main" id="{04D1CBB0-71F2-1248-A519-B7726A037990}"/>
              </a:ext>
            </a:extLst>
          </p:cNvPr>
          <p:cNvPicPr>
            <a:picLocks noChangeAspect="1"/>
          </p:cNvPicPr>
          <p:nvPr/>
        </p:nvPicPr>
        <p:blipFill>
          <a:blip r:embed="rId5"/>
          <a:stretch>
            <a:fillRect/>
          </a:stretch>
        </p:blipFill>
        <p:spPr>
          <a:xfrm>
            <a:off x="4817907" y="1869132"/>
            <a:ext cx="1981813" cy="1285348"/>
          </a:xfrm>
          <a:prstGeom prst="rect">
            <a:avLst/>
          </a:prstGeom>
        </p:spPr>
      </p:pic>
      <p:pic>
        <p:nvPicPr>
          <p:cNvPr id="8" name="Picture 7">
            <a:extLst>
              <a:ext uri="{FF2B5EF4-FFF2-40B4-BE49-F238E27FC236}">
                <a16:creationId xmlns:a16="http://schemas.microsoft.com/office/drawing/2014/main" id="{E8C41882-54B2-C940-9A59-B19F10537D4A}"/>
              </a:ext>
            </a:extLst>
          </p:cNvPr>
          <p:cNvPicPr>
            <a:picLocks noChangeAspect="1"/>
          </p:cNvPicPr>
          <p:nvPr/>
        </p:nvPicPr>
        <p:blipFill>
          <a:blip r:embed="rId6"/>
          <a:stretch>
            <a:fillRect/>
          </a:stretch>
        </p:blipFill>
        <p:spPr>
          <a:xfrm>
            <a:off x="1850776" y="2000251"/>
            <a:ext cx="1909748" cy="915632"/>
          </a:xfrm>
          <a:prstGeom prst="rect">
            <a:avLst/>
          </a:prstGeom>
        </p:spPr>
      </p:pic>
    </p:spTree>
    <p:extLst>
      <p:ext uri="{BB962C8B-B14F-4D97-AF65-F5344CB8AC3E}">
        <p14:creationId xmlns:p14="http://schemas.microsoft.com/office/powerpoint/2010/main" val="144954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3" name="Google Shape;523;g7a845255ef_0_275"/>
          <p:cNvSpPr txBox="1"/>
          <p:nvPr/>
        </p:nvSpPr>
        <p:spPr>
          <a:xfrm>
            <a:off x="2517866" y="4788263"/>
            <a:ext cx="5580747" cy="342225"/>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35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a:t>
            </a:r>
            <a:r>
              <a:rPr lang="en-US" sz="1350" u="sng" dirty="0">
                <a:solidFill>
                  <a:schemeClr val="hlink"/>
                </a:solidFill>
                <a:latin typeface="Helvetica Neue" panose="02000503000000020004" pitchFamily="2" charset="0"/>
                <a:ea typeface="Helvetica Neue" panose="02000503000000020004" pitchFamily="2" charset="0"/>
                <a:cs typeface="Helvetica Neue" panose="02000503000000020004" pitchFamily="2" charset="0"/>
                <a:hlinkClick r:id="rId3"/>
              </a:rPr>
              <a:t>https://openai.com/blog/ai-and-compute/</a:t>
            </a:r>
            <a:r>
              <a:rPr lang="en-US" sz="1350" u="sng" dirty="0">
                <a:solidFill>
                  <a:schemeClr val="hlink"/>
                </a:solidFill>
                <a:latin typeface="Helvetica Neue" panose="02000503000000020004" pitchFamily="2" charset="0"/>
                <a:ea typeface="Helvetica Neue" panose="02000503000000020004" pitchFamily="2" charset="0"/>
                <a:cs typeface="Helvetica Neue" panose="02000503000000020004" pitchFamily="2" charset="0"/>
                <a:hlinkClick r:id="rId4"/>
              </a:rPr>
              <a:t>/</a:t>
            </a:r>
            <a:r>
              <a:rPr lang="en-US" sz="135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a:t>
            </a:r>
            <a:r>
              <a:rPr lang="en-US" sz="12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 </a:t>
            </a:r>
            <a:endParaRPr sz="1200" dirty="0">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pic>
        <p:nvPicPr>
          <p:cNvPr id="12" name="Google Shape;84;p17">
            <a:extLst>
              <a:ext uri="{FF2B5EF4-FFF2-40B4-BE49-F238E27FC236}">
                <a16:creationId xmlns:a16="http://schemas.microsoft.com/office/drawing/2014/main" id="{64AAE71E-9D99-C647-8800-5D588C6BE83F}"/>
              </a:ext>
            </a:extLst>
          </p:cNvPr>
          <p:cNvPicPr preferRelativeResize="0"/>
          <p:nvPr/>
        </p:nvPicPr>
        <p:blipFill>
          <a:blip r:embed="rId5">
            <a:alphaModFix/>
          </a:blip>
          <a:stretch>
            <a:fillRect/>
          </a:stretch>
        </p:blipFill>
        <p:spPr>
          <a:xfrm>
            <a:off x="765314" y="233097"/>
            <a:ext cx="6838122" cy="5019734"/>
          </a:xfrm>
          <a:prstGeom prst="rect">
            <a:avLst/>
          </a:prstGeom>
          <a:noFill/>
          <a:ln>
            <a:noFill/>
          </a:ln>
        </p:spPr>
      </p:pic>
      <p:sp>
        <p:nvSpPr>
          <p:cNvPr id="7" name="Google Shape;530;g7a845255ef_0_362">
            <a:extLst>
              <a:ext uri="{FF2B5EF4-FFF2-40B4-BE49-F238E27FC236}">
                <a16:creationId xmlns:a16="http://schemas.microsoft.com/office/drawing/2014/main" id="{8D0D9869-B90D-D14A-AEDB-DBE8DE9E5B2A}"/>
              </a:ext>
            </a:extLst>
          </p:cNvPr>
          <p:cNvSpPr txBox="1">
            <a:spLocks noGrp="1"/>
          </p:cNvSpPr>
          <p:nvPr>
            <p:ph type="title"/>
          </p:nvPr>
        </p:nvSpPr>
        <p:spPr>
          <a:xfrm>
            <a:off x="508676" y="7448"/>
            <a:ext cx="8520525" cy="713025"/>
          </a:xfrm>
          <a:prstGeom prst="rect">
            <a:avLst/>
          </a:prstGeom>
          <a:solidFill>
            <a:schemeClr val="bg1"/>
          </a:solidFill>
        </p:spPr>
        <p:txBody>
          <a:bodyPr spcFirstLastPara="1" vert="horz" wrap="square" lIns="68569" tIns="68569" rIns="68569" bIns="68569" numCol="1" anchor="t" anchorCtr="0" compatLnSpc="1">
            <a:prstTxWarp prst="textNoShape">
              <a:avLst/>
            </a:prstTxWarp>
            <a:noAutofit/>
          </a:bodyPr>
          <a:lstStyle/>
          <a:p>
            <a:pPr>
              <a:spcAft>
                <a:spcPts val="0"/>
              </a:spcAft>
            </a:pPr>
            <a:r>
              <a:rPr lang="en-US" dirty="0"/>
              <a:t>Deep Learning Demands</a:t>
            </a:r>
            <a:endParaRPr dirty="0"/>
          </a:p>
        </p:txBody>
      </p:sp>
      <p:grpSp>
        <p:nvGrpSpPr>
          <p:cNvPr id="27" name="Group 26">
            <a:extLst>
              <a:ext uri="{FF2B5EF4-FFF2-40B4-BE49-F238E27FC236}">
                <a16:creationId xmlns:a16="http://schemas.microsoft.com/office/drawing/2014/main" id="{4D4B37A1-1AF1-B043-B951-AF5A372AAF19}"/>
              </a:ext>
            </a:extLst>
          </p:cNvPr>
          <p:cNvGrpSpPr/>
          <p:nvPr/>
        </p:nvGrpSpPr>
        <p:grpSpPr>
          <a:xfrm>
            <a:off x="1789044" y="1093304"/>
            <a:ext cx="5526157" cy="2991678"/>
            <a:chOff x="2385391" y="1457739"/>
            <a:chExt cx="7368209" cy="3988904"/>
          </a:xfrm>
          <a:effectLst/>
        </p:grpSpPr>
        <p:cxnSp>
          <p:nvCxnSpPr>
            <p:cNvPr id="3" name="Straight Connector 2">
              <a:extLst>
                <a:ext uri="{FF2B5EF4-FFF2-40B4-BE49-F238E27FC236}">
                  <a16:creationId xmlns:a16="http://schemas.microsoft.com/office/drawing/2014/main" id="{9A90F920-4B81-FF4B-8434-851F9C39B239}"/>
                </a:ext>
              </a:extLst>
            </p:cNvPr>
            <p:cNvCxnSpPr/>
            <p:nvPr/>
          </p:nvCxnSpPr>
          <p:spPr>
            <a:xfrm flipV="1">
              <a:off x="2385391" y="1457739"/>
              <a:ext cx="7368209" cy="3988904"/>
            </a:xfrm>
            <a:prstGeom prst="line">
              <a:avLst/>
            </a:prstGeom>
            <a:ln w="57150">
              <a:solidFill>
                <a:srgbClr val="FF0000"/>
              </a:solidFill>
            </a:ln>
            <a:effectLst/>
          </p:spPr>
          <p:style>
            <a:lnRef idx="1">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6FD1069-8AD1-614C-97C6-3C9D5E52651E}"/>
                </a:ext>
              </a:extLst>
            </p:cNvPr>
            <p:cNvSpPr txBox="1"/>
            <p:nvPr/>
          </p:nvSpPr>
          <p:spPr>
            <a:xfrm rot="19868029">
              <a:off x="4945375" y="2818440"/>
              <a:ext cx="2746905" cy="430887"/>
            </a:xfrm>
            <a:prstGeom prst="rect">
              <a:avLst/>
            </a:prstGeom>
          </p:spPr>
          <p:txBody>
            <a:bodyPr wrap="none" rtlCol="0">
              <a:spAutoFit/>
            </a:bodyPr>
            <a:lstStyle/>
            <a:p>
              <a:r>
                <a:rPr lang="en-US" sz="15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35x every 18 months</a:t>
              </a:r>
            </a:p>
          </p:txBody>
        </p:sp>
      </p:grpSp>
    </p:spTree>
    <p:extLst>
      <p:ext uri="{BB962C8B-B14F-4D97-AF65-F5344CB8AC3E}">
        <p14:creationId xmlns:p14="http://schemas.microsoft.com/office/powerpoint/2010/main" val="225132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3" name="Google Shape;523;g7a845255ef_0_275"/>
          <p:cNvSpPr txBox="1"/>
          <p:nvPr/>
        </p:nvSpPr>
        <p:spPr>
          <a:xfrm>
            <a:off x="2517866" y="4788263"/>
            <a:ext cx="5580747" cy="342225"/>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35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a:t>
            </a:r>
            <a:r>
              <a:rPr lang="en-US" sz="1350" u="sng" dirty="0">
                <a:solidFill>
                  <a:schemeClr val="hlink"/>
                </a:solidFill>
                <a:latin typeface="Helvetica Neue" panose="02000503000000020004" pitchFamily="2" charset="0"/>
                <a:ea typeface="Helvetica Neue" panose="02000503000000020004" pitchFamily="2" charset="0"/>
                <a:cs typeface="Helvetica Neue" panose="02000503000000020004" pitchFamily="2" charset="0"/>
                <a:hlinkClick r:id="rId3"/>
              </a:rPr>
              <a:t>https://openai.com/blog/ai-and-compute/</a:t>
            </a:r>
            <a:r>
              <a:rPr lang="en-US" sz="1350" u="sng" dirty="0">
                <a:solidFill>
                  <a:schemeClr val="hlink"/>
                </a:solidFill>
                <a:latin typeface="Helvetica Neue" panose="02000503000000020004" pitchFamily="2" charset="0"/>
                <a:ea typeface="Helvetica Neue" panose="02000503000000020004" pitchFamily="2" charset="0"/>
                <a:cs typeface="Helvetica Neue" panose="02000503000000020004" pitchFamily="2" charset="0"/>
                <a:hlinkClick r:id="rId4"/>
              </a:rPr>
              <a:t>/</a:t>
            </a:r>
            <a:r>
              <a:rPr lang="en-US" sz="135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a:t>
            </a:r>
            <a:r>
              <a:rPr lang="en-US" sz="12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 </a:t>
            </a:r>
            <a:endParaRPr sz="1200" dirty="0">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pic>
        <p:nvPicPr>
          <p:cNvPr id="12" name="Google Shape;84;p17">
            <a:extLst>
              <a:ext uri="{FF2B5EF4-FFF2-40B4-BE49-F238E27FC236}">
                <a16:creationId xmlns:a16="http://schemas.microsoft.com/office/drawing/2014/main" id="{64AAE71E-9D99-C647-8800-5D588C6BE83F}"/>
              </a:ext>
            </a:extLst>
          </p:cNvPr>
          <p:cNvPicPr preferRelativeResize="0"/>
          <p:nvPr/>
        </p:nvPicPr>
        <p:blipFill>
          <a:blip r:embed="rId5">
            <a:alphaModFix/>
          </a:blip>
          <a:stretch>
            <a:fillRect/>
          </a:stretch>
        </p:blipFill>
        <p:spPr>
          <a:xfrm>
            <a:off x="765314" y="233097"/>
            <a:ext cx="6838122" cy="5019734"/>
          </a:xfrm>
          <a:prstGeom prst="rect">
            <a:avLst/>
          </a:prstGeom>
          <a:noFill/>
          <a:ln>
            <a:noFill/>
          </a:ln>
        </p:spPr>
      </p:pic>
      <p:sp>
        <p:nvSpPr>
          <p:cNvPr id="7" name="Google Shape;530;g7a845255ef_0_362">
            <a:extLst>
              <a:ext uri="{FF2B5EF4-FFF2-40B4-BE49-F238E27FC236}">
                <a16:creationId xmlns:a16="http://schemas.microsoft.com/office/drawing/2014/main" id="{8D0D9869-B90D-D14A-AEDB-DBE8DE9E5B2A}"/>
              </a:ext>
            </a:extLst>
          </p:cNvPr>
          <p:cNvSpPr txBox="1">
            <a:spLocks noGrp="1"/>
          </p:cNvSpPr>
          <p:nvPr>
            <p:ph type="title"/>
          </p:nvPr>
        </p:nvSpPr>
        <p:spPr>
          <a:xfrm>
            <a:off x="508676" y="36023"/>
            <a:ext cx="8520525" cy="713025"/>
          </a:xfrm>
          <a:prstGeom prst="rect">
            <a:avLst/>
          </a:prstGeom>
          <a:solidFill>
            <a:schemeClr val="bg1"/>
          </a:solidFill>
        </p:spPr>
        <p:txBody>
          <a:bodyPr spcFirstLastPara="1" vert="horz" wrap="square" lIns="68569" tIns="68569" rIns="68569" bIns="68569" numCol="1" anchor="t" anchorCtr="0" compatLnSpc="1">
            <a:prstTxWarp prst="textNoShape">
              <a:avLst/>
            </a:prstTxWarp>
            <a:noAutofit/>
          </a:bodyPr>
          <a:lstStyle/>
          <a:p>
            <a:pPr>
              <a:spcAft>
                <a:spcPts val="0"/>
              </a:spcAft>
            </a:pPr>
            <a:r>
              <a:rPr lang="en-US" dirty="0"/>
              <a:t>Not only esoteric apps</a:t>
            </a:r>
            <a:endParaRPr dirty="0"/>
          </a:p>
        </p:txBody>
      </p:sp>
      <p:cxnSp>
        <p:nvCxnSpPr>
          <p:cNvPr id="3" name="Straight Connector 2">
            <a:extLst>
              <a:ext uri="{FF2B5EF4-FFF2-40B4-BE49-F238E27FC236}">
                <a16:creationId xmlns:a16="http://schemas.microsoft.com/office/drawing/2014/main" id="{9A90F920-4B81-FF4B-8434-851F9C39B239}"/>
              </a:ext>
            </a:extLst>
          </p:cNvPr>
          <p:cNvCxnSpPr/>
          <p:nvPr/>
        </p:nvCxnSpPr>
        <p:spPr>
          <a:xfrm flipV="1">
            <a:off x="1789044" y="1093304"/>
            <a:ext cx="5526157" cy="2991678"/>
          </a:xfrm>
          <a:prstGeom prst="line">
            <a:avLst/>
          </a:prstGeom>
          <a:ln w="57150">
            <a:solidFill>
              <a:srgbClr val="FF0000"/>
            </a:solidFill>
          </a:ln>
          <a:effectLst/>
        </p:spPr>
        <p:style>
          <a:lnRef idx="1">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C581A24-FA02-764C-B719-C23C72F88E10}"/>
              </a:ext>
            </a:extLst>
          </p:cNvPr>
          <p:cNvCxnSpPr>
            <a:cxnSpLocks/>
          </p:cNvCxnSpPr>
          <p:nvPr/>
        </p:nvCxnSpPr>
        <p:spPr>
          <a:xfrm flipV="1">
            <a:off x="3877200" y="1687500"/>
            <a:ext cx="1620000" cy="1179901"/>
          </a:xfrm>
          <a:prstGeom prst="line">
            <a:avLst/>
          </a:prstGeom>
          <a:ln w="57150">
            <a:solidFill>
              <a:srgbClr val="FF0000"/>
            </a:solidFill>
            <a:prstDash val="sysDash"/>
            <a:headEnd type="triangle" w="med" len="med"/>
            <a:tailEnd type="triangle" w="med" len="med"/>
          </a:ln>
          <a:effectLst/>
        </p:spPr>
        <p:style>
          <a:lnRef idx="1">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5BA5E5C5-5142-4E42-A97F-23577ADB1B68}"/>
              </a:ext>
            </a:extLst>
          </p:cNvPr>
          <p:cNvSpPr/>
          <p:nvPr/>
        </p:nvSpPr>
        <p:spPr>
          <a:xfrm>
            <a:off x="4749833" y="2048914"/>
            <a:ext cx="66323" cy="67757"/>
          </a:xfrm>
          <a:prstGeom prst="ellipse">
            <a:avLst/>
          </a:prstGeom>
          <a:solidFill>
            <a:srgbClr val="FF0000"/>
          </a:solidFill>
          <a:ln>
            <a:noFill/>
          </a:ln>
          <a:effectLst/>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5DFD85F-B0D3-2949-9AB4-24178737D980}"/>
              </a:ext>
            </a:extLst>
          </p:cNvPr>
          <p:cNvSpPr/>
          <p:nvPr/>
        </p:nvSpPr>
        <p:spPr>
          <a:xfrm>
            <a:off x="6769133" y="524914"/>
            <a:ext cx="66323" cy="67757"/>
          </a:xfrm>
          <a:prstGeom prst="ellipse">
            <a:avLst/>
          </a:prstGeom>
          <a:solidFill>
            <a:srgbClr val="FF0000"/>
          </a:solidFill>
          <a:ln>
            <a:noFill/>
          </a:ln>
          <a:effectLst/>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8B70E0D-E95E-C342-81C8-615920173D01}"/>
              </a:ext>
            </a:extLst>
          </p:cNvPr>
          <p:cNvCxnSpPr>
            <a:cxnSpLocks/>
          </p:cNvCxnSpPr>
          <p:nvPr/>
        </p:nvCxnSpPr>
        <p:spPr>
          <a:xfrm flipV="1">
            <a:off x="4806631" y="571501"/>
            <a:ext cx="1952978" cy="1477415"/>
          </a:xfrm>
          <a:prstGeom prst="line">
            <a:avLst/>
          </a:prstGeom>
          <a:ln w="57150">
            <a:solidFill>
              <a:srgbClr val="FF0000"/>
            </a:solidFill>
            <a:prstDash val="sysDash"/>
            <a:headEnd type="triangle" w="med" len="med"/>
            <a:tailEnd type="triangle" w="med" len="med"/>
          </a:ln>
          <a:effectLst/>
        </p:spPr>
        <p:style>
          <a:lnRef idx="1">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6B05899-D83D-4847-B6EF-59E9AB19F2A6}"/>
              </a:ext>
            </a:extLst>
          </p:cNvPr>
          <p:cNvSpPr txBox="1"/>
          <p:nvPr/>
        </p:nvSpPr>
        <p:spPr>
          <a:xfrm>
            <a:off x="3920568" y="1931482"/>
            <a:ext cx="906017" cy="276999"/>
          </a:xfrm>
          <a:prstGeom prst="rect">
            <a:avLst/>
          </a:prstGeom>
          <a:effectLst/>
        </p:spPr>
        <p:txBody>
          <a:bodyPr wrap="none" rtlCol="0">
            <a:spAutoFit/>
          </a:bodyPr>
          <a:lstStyle/>
          <a:p>
            <a:r>
              <a:rPr lang="en-US" sz="12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ResNet</a:t>
            </a:r>
            <a:r>
              <a:rPr lang="en-US" sz="12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50</a:t>
            </a:r>
          </a:p>
        </p:txBody>
      </p:sp>
      <p:sp>
        <p:nvSpPr>
          <p:cNvPr id="21" name="TextBox 20">
            <a:extLst>
              <a:ext uri="{FF2B5EF4-FFF2-40B4-BE49-F238E27FC236}">
                <a16:creationId xmlns:a16="http://schemas.microsoft.com/office/drawing/2014/main" id="{0667A761-A809-1B42-B810-E98304DCA519}"/>
              </a:ext>
            </a:extLst>
          </p:cNvPr>
          <p:cNvSpPr txBox="1"/>
          <p:nvPr/>
        </p:nvSpPr>
        <p:spPr>
          <a:xfrm>
            <a:off x="6772276" y="558793"/>
            <a:ext cx="1085554" cy="276999"/>
          </a:xfrm>
          <a:prstGeom prst="rect">
            <a:avLst/>
          </a:prstGeom>
          <a:effectLst/>
        </p:spPr>
        <p:txBody>
          <a:bodyPr wrap="none" rtlCol="0">
            <a:spAutoFit/>
          </a:bodyPr>
          <a:lstStyle/>
          <a:p>
            <a:r>
              <a:rPr lang="en-US" sz="12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ResNeXt</a:t>
            </a:r>
            <a:r>
              <a:rPr lang="en-US" sz="12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101</a:t>
            </a:r>
          </a:p>
        </p:txBody>
      </p:sp>
      <p:sp>
        <p:nvSpPr>
          <p:cNvPr id="22" name="TextBox 21">
            <a:extLst>
              <a:ext uri="{FF2B5EF4-FFF2-40B4-BE49-F238E27FC236}">
                <a16:creationId xmlns:a16="http://schemas.microsoft.com/office/drawing/2014/main" id="{2EC40FDA-0926-AE4A-89DF-6FF843FC7317}"/>
              </a:ext>
            </a:extLst>
          </p:cNvPr>
          <p:cNvSpPr txBox="1"/>
          <p:nvPr/>
        </p:nvSpPr>
        <p:spPr>
          <a:xfrm rot="19362458">
            <a:off x="4768002" y="1046023"/>
            <a:ext cx="1813060" cy="323165"/>
          </a:xfrm>
          <a:prstGeom prst="rect">
            <a:avLst/>
          </a:prstGeom>
          <a:effectLst/>
        </p:spPr>
        <p:txBody>
          <a:bodyPr wrap="none" rtlCol="0">
            <a:spAutoFit/>
          </a:bodyPr>
          <a:lstStyle/>
          <a:p>
            <a:r>
              <a:rPr lang="en-US" sz="15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image processing</a:t>
            </a:r>
          </a:p>
        </p:txBody>
      </p:sp>
      <p:sp>
        <p:nvSpPr>
          <p:cNvPr id="23" name="TextBox 22">
            <a:extLst>
              <a:ext uri="{FF2B5EF4-FFF2-40B4-BE49-F238E27FC236}">
                <a16:creationId xmlns:a16="http://schemas.microsoft.com/office/drawing/2014/main" id="{053D6746-E78E-E94D-ACFA-BE31A8C3434E}"/>
              </a:ext>
            </a:extLst>
          </p:cNvPr>
          <p:cNvSpPr txBox="1"/>
          <p:nvPr/>
        </p:nvSpPr>
        <p:spPr>
          <a:xfrm rot="19476408">
            <a:off x="3661664" y="2222456"/>
            <a:ext cx="1162498" cy="323165"/>
          </a:xfrm>
          <a:prstGeom prst="rect">
            <a:avLst/>
          </a:prstGeom>
          <a:effectLst/>
        </p:spPr>
        <p:txBody>
          <a:bodyPr wrap="none" rtlCol="0">
            <a:spAutoFit/>
          </a:bodyPr>
          <a:lstStyle/>
          <a:p>
            <a:r>
              <a:rPr lang="en-US" sz="15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translation</a:t>
            </a:r>
          </a:p>
        </p:txBody>
      </p:sp>
    </p:spTree>
    <p:extLst>
      <p:ext uri="{BB962C8B-B14F-4D97-AF65-F5344CB8AC3E}">
        <p14:creationId xmlns:p14="http://schemas.microsoft.com/office/powerpoint/2010/main" val="365588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9"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3" name="Google Shape;523;g7a845255ef_0_275"/>
          <p:cNvSpPr txBox="1"/>
          <p:nvPr/>
        </p:nvSpPr>
        <p:spPr>
          <a:xfrm>
            <a:off x="2517866" y="4788263"/>
            <a:ext cx="5580747" cy="342225"/>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35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a:t>
            </a:r>
            <a:r>
              <a:rPr lang="en-US" sz="1350" u="sng" dirty="0">
                <a:solidFill>
                  <a:schemeClr val="hlink"/>
                </a:solidFill>
                <a:latin typeface="Helvetica Neue" panose="02000503000000020004" pitchFamily="2" charset="0"/>
                <a:ea typeface="Helvetica Neue" panose="02000503000000020004" pitchFamily="2" charset="0"/>
                <a:cs typeface="Helvetica Neue" panose="02000503000000020004" pitchFamily="2" charset="0"/>
                <a:hlinkClick r:id="rId3"/>
              </a:rPr>
              <a:t>https://openai.com/blog/ai-and-compute/</a:t>
            </a:r>
            <a:r>
              <a:rPr lang="en-US" sz="1350" u="sng" dirty="0">
                <a:solidFill>
                  <a:schemeClr val="hlink"/>
                </a:solidFill>
                <a:latin typeface="Helvetica Neue" panose="02000503000000020004" pitchFamily="2" charset="0"/>
                <a:ea typeface="Helvetica Neue" panose="02000503000000020004" pitchFamily="2" charset="0"/>
                <a:cs typeface="Helvetica Neue" panose="02000503000000020004" pitchFamily="2" charset="0"/>
                <a:hlinkClick r:id="rId4"/>
              </a:rPr>
              <a:t>/</a:t>
            </a:r>
            <a:r>
              <a:rPr lang="en-US" sz="135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a:t>
            </a:r>
            <a:r>
              <a:rPr lang="en-US" sz="1200" dirty="0">
                <a:latin typeface="Helvetica Neue" panose="02000503000000020004" pitchFamily="2" charset="0"/>
                <a:ea typeface="Helvetica Neue" panose="02000503000000020004" pitchFamily="2" charset="0"/>
                <a:cs typeface="Helvetica Neue" panose="02000503000000020004" pitchFamily="2" charset="0"/>
                <a:sym typeface="Helvetica Neue Light"/>
              </a:rPr>
              <a:t> </a:t>
            </a:r>
            <a:endParaRPr sz="1200" dirty="0">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p:txBody>
      </p:sp>
      <p:pic>
        <p:nvPicPr>
          <p:cNvPr id="12" name="Google Shape;84;p17">
            <a:extLst>
              <a:ext uri="{FF2B5EF4-FFF2-40B4-BE49-F238E27FC236}">
                <a16:creationId xmlns:a16="http://schemas.microsoft.com/office/drawing/2014/main" id="{64AAE71E-9D99-C647-8800-5D588C6BE83F}"/>
              </a:ext>
            </a:extLst>
          </p:cNvPr>
          <p:cNvPicPr preferRelativeResize="0"/>
          <p:nvPr/>
        </p:nvPicPr>
        <p:blipFill>
          <a:blip r:embed="rId5">
            <a:alphaModFix/>
          </a:blip>
          <a:stretch>
            <a:fillRect/>
          </a:stretch>
        </p:blipFill>
        <p:spPr>
          <a:xfrm>
            <a:off x="765314" y="233097"/>
            <a:ext cx="6838122" cy="5019734"/>
          </a:xfrm>
          <a:prstGeom prst="rect">
            <a:avLst/>
          </a:prstGeom>
          <a:noFill/>
          <a:ln>
            <a:noFill/>
          </a:ln>
        </p:spPr>
      </p:pic>
      <p:sp>
        <p:nvSpPr>
          <p:cNvPr id="7" name="Google Shape;530;g7a845255ef_0_362">
            <a:extLst>
              <a:ext uri="{FF2B5EF4-FFF2-40B4-BE49-F238E27FC236}">
                <a16:creationId xmlns:a16="http://schemas.microsoft.com/office/drawing/2014/main" id="{8D0D9869-B90D-D14A-AEDB-DBE8DE9E5B2A}"/>
              </a:ext>
            </a:extLst>
          </p:cNvPr>
          <p:cNvSpPr txBox="1">
            <a:spLocks noGrp="1"/>
          </p:cNvSpPr>
          <p:nvPr>
            <p:ph type="title"/>
          </p:nvPr>
        </p:nvSpPr>
        <p:spPr>
          <a:xfrm>
            <a:off x="508676" y="49013"/>
            <a:ext cx="8520525" cy="713025"/>
          </a:xfrm>
          <a:prstGeom prst="rect">
            <a:avLst/>
          </a:prstGeom>
          <a:solidFill>
            <a:schemeClr val="bg1"/>
          </a:solidFill>
        </p:spPr>
        <p:txBody>
          <a:bodyPr spcFirstLastPara="1" vert="horz" wrap="square" lIns="68569" tIns="68569" rIns="68569" bIns="68569" numCol="1" anchor="t" anchorCtr="0" compatLnSpc="1">
            <a:prstTxWarp prst="textNoShape">
              <a:avLst/>
            </a:prstTxWarp>
            <a:noAutofit/>
          </a:bodyPr>
          <a:lstStyle/>
          <a:p>
            <a:pPr>
              <a:spcAft>
                <a:spcPts val="0"/>
              </a:spcAft>
            </a:pPr>
            <a:r>
              <a:rPr lang="en-US" dirty="0"/>
              <a:t>Specialized hardware not enough</a:t>
            </a:r>
            <a:endParaRPr dirty="0"/>
          </a:p>
        </p:txBody>
      </p:sp>
      <p:cxnSp>
        <p:nvCxnSpPr>
          <p:cNvPr id="3" name="Straight Connector 2">
            <a:extLst>
              <a:ext uri="{FF2B5EF4-FFF2-40B4-BE49-F238E27FC236}">
                <a16:creationId xmlns:a16="http://schemas.microsoft.com/office/drawing/2014/main" id="{9A90F920-4B81-FF4B-8434-851F9C39B239}"/>
              </a:ext>
            </a:extLst>
          </p:cNvPr>
          <p:cNvCxnSpPr/>
          <p:nvPr/>
        </p:nvCxnSpPr>
        <p:spPr>
          <a:xfrm flipV="1">
            <a:off x="1789044" y="1093304"/>
            <a:ext cx="5526157" cy="2991678"/>
          </a:xfrm>
          <a:prstGeom prst="line">
            <a:avLst/>
          </a:prstGeom>
          <a:ln w="57150">
            <a:solidFill>
              <a:srgbClr val="FF0000"/>
            </a:solidFill>
          </a:ln>
          <a:effectLst/>
        </p:spPr>
        <p:style>
          <a:lnRef idx="1">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6FD1069-8AD1-614C-97C6-3C9D5E52651E}"/>
              </a:ext>
            </a:extLst>
          </p:cNvPr>
          <p:cNvSpPr txBox="1"/>
          <p:nvPr/>
        </p:nvSpPr>
        <p:spPr>
          <a:xfrm rot="19865200">
            <a:off x="3709032" y="2113830"/>
            <a:ext cx="2060179" cy="323165"/>
          </a:xfrm>
          <a:prstGeom prst="rect">
            <a:avLst/>
          </a:prstGeom>
          <a:effectLst/>
        </p:spPr>
        <p:txBody>
          <a:bodyPr wrap="none" rtlCol="0">
            <a:spAutoFit/>
          </a:bodyPr>
          <a:lstStyle/>
          <a:p>
            <a:r>
              <a:rPr lang="en-US" sz="15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35x every 18 months</a:t>
            </a:r>
          </a:p>
        </p:txBody>
      </p:sp>
      <p:cxnSp>
        <p:nvCxnSpPr>
          <p:cNvPr id="8" name="Straight Connector 7">
            <a:extLst>
              <a:ext uri="{FF2B5EF4-FFF2-40B4-BE49-F238E27FC236}">
                <a16:creationId xmlns:a16="http://schemas.microsoft.com/office/drawing/2014/main" id="{D0768874-AAD3-4A47-AB36-5AEC2A59CBD3}"/>
              </a:ext>
            </a:extLst>
          </p:cNvPr>
          <p:cNvCxnSpPr>
            <a:cxnSpLocks/>
          </p:cNvCxnSpPr>
          <p:nvPr/>
        </p:nvCxnSpPr>
        <p:spPr>
          <a:xfrm flipV="1">
            <a:off x="1789044" y="3543300"/>
            <a:ext cx="5526157" cy="541683"/>
          </a:xfrm>
          <a:prstGeom prst="line">
            <a:avLst/>
          </a:prstGeom>
          <a:ln w="57150">
            <a:solidFill>
              <a:srgbClr val="0070C0"/>
            </a:solidFill>
          </a:ln>
          <a:effectLst/>
        </p:spPr>
        <p:style>
          <a:lnRef idx="1">
            <a:schemeClr val="accent1"/>
          </a:lnRef>
          <a:fillRef idx="0">
            <a:schemeClr val="accent1"/>
          </a:fillRef>
          <a:effectRef idx="1">
            <a:schemeClr val="accent1"/>
          </a:effectRef>
          <a:fontRef idx="minor">
            <a:schemeClr val="tx1"/>
          </a:fontRef>
        </p:style>
      </p:cxnSp>
      <p:sp>
        <p:nvSpPr>
          <p:cNvPr id="11" name="Freeform 10">
            <a:extLst>
              <a:ext uri="{FF2B5EF4-FFF2-40B4-BE49-F238E27FC236}">
                <a16:creationId xmlns:a16="http://schemas.microsoft.com/office/drawing/2014/main" id="{CEC9CC1A-7829-4942-BB6A-2B05F2DCA9E5}"/>
              </a:ext>
            </a:extLst>
          </p:cNvPr>
          <p:cNvSpPr/>
          <p:nvPr/>
        </p:nvSpPr>
        <p:spPr>
          <a:xfrm>
            <a:off x="1816101" y="3822700"/>
            <a:ext cx="5499100" cy="260351"/>
          </a:xfrm>
          <a:custGeom>
            <a:avLst/>
            <a:gdLst>
              <a:gd name="connsiteX0" fmla="*/ 0 w 7332133"/>
              <a:gd name="connsiteY0" fmla="*/ 347134 h 347134"/>
              <a:gd name="connsiteX1" fmla="*/ 1447800 w 7332133"/>
              <a:gd name="connsiteY1" fmla="*/ 211667 h 347134"/>
              <a:gd name="connsiteX2" fmla="*/ 3412066 w 7332133"/>
              <a:gd name="connsiteY2" fmla="*/ 127000 h 347134"/>
              <a:gd name="connsiteX3" fmla="*/ 5342466 w 7332133"/>
              <a:gd name="connsiteY3" fmla="*/ 50800 h 347134"/>
              <a:gd name="connsiteX4" fmla="*/ 7332133 w 7332133"/>
              <a:gd name="connsiteY4" fmla="*/ 0 h 34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2133" h="347134">
                <a:moveTo>
                  <a:pt x="0" y="347134"/>
                </a:moveTo>
                <a:lnTo>
                  <a:pt x="1447800" y="211667"/>
                </a:lnTo>
                <a:lnTo>
                  <a:pt x="3412066" y="127000"/>
                </a:lnTo>
                <a:lnTo>
                  <a:pt x="5342466" y="50800"/>
                </a:lnTo>
                <a:lnTo>
                  <a:pt x="7332133" y="0"/>
                </a:lnTo>
              </a:path>
            </a:pathLst>
          </a:custGeom>
          <a:noFill/>
          <a:ln w="57150">
            <a:prstDash val="dash"/>
          </a:ln>
          <a:effectLst/>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CB05905-414B-2045-865C-541036353846}"/>
              </a:ext>
            </a:extLst>
          </p:cNvPr>
          <p:cNvSpPr txBox="1"/>
          <p:nvPr/>
        </p:nvSpPr>
        <p:spPr>
          <a:xfrm rot="21287927">
            <a:off x="3349119" y="3461038"/>
            <a:ext cx="3288016" cy="323165"/>
          </a:xfrm>
          <a:prstGeom prst="rect">
            <a:avLst/>
          </a:prstGeom>
          <a:effectLst/>
        </p:spPr>
        <p:txBody>
          <a:bodyPr wrap="none" rtlCol="0">
            <a:spAutoFit/>
          </a:bodyPr>
          <a:lstStyle/>
          <a:p>
            <a:r>
              <a:rPr lang="en-US" sz="1500" b="1"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Moore’s Law (2x every 18 months)</a:t>
            </a:r>
          </a:p>
        </p:txBody>
      </p:sp>
      <p:sp>
        <p:nvSpPr>
          <p:cNvPr id="15" name="TextBox 14">
            <a:extLst>
              <a:ext uri="{FF2B5EF4-FFF2-40B4-BE49-F238E27FC236}">
                <a16:creationId xmlns:a16="http://schemas.microsoft.com/office/drawing/2014/main" id="{612F979A-9F01-9140-A65F-64967B3B68D3}"/>
              </a:ext>
            </a:extLst>
          </p:cNvPr>
          <p:cNvSpPr txBox="1"/>
          <p:nvPr/>
        </p:nvSpPr>
        <p:spPr>
          <a:xfrm>
            <a:off x="7306920" y="3685171"/>
            <a:ext cx="598241" cy="323165"/>
          </a:xfrm>
          <a:prstGeom prst="rect">
            <a:avLst/>
          </a:prstGeom>
          <a:effectLst/>
        </p:spPr>
        <p:txBody>
          <a:bodyPr wrap="none" rtlCol="0">
            <a:spAutoFit/>
          </a:bodyPr>
          <a:lstStyle/>
          <a:p>
            <a:r>
              <a:rPr lang="en-US" sz="1500" b="1"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CPU</a:t>
            </a:r>
          </a:p>
        </p:txBody>
      </p:sp>
      <p:grpSp>
        <p:nvGrpSpPr>
          <p:cNvPr id="5" name="Group 4">
            <a:extLst>
              <a:ext uri="{FF2B5EF4-FFF2-40B4-BE49-F238E27FC236}">
                <a16:creationId xmlns:a16="http://schemas.microsoft.com/office/drawing/2014/main" id="{3748BFA1-C30A-2A47-8310-0E7DBCF5E7BE}"/>
              </a:ext>
            </a:extLst>
          </p:cNvPr>
          <p:cNvGrpSpPr/>
          <p:nvPr/>
        </p:nvGrpSpPr>
        <p:grpSpPr>
          <a:xfrm>
            <a:off x="1789044" y="2853536"/>
            <a:ext cx="6127203" cy="707702"/>
            <a:chOff x="2385391" y="3804714"/>
            <a:chExt cx="8169605" cy="943603"/>
          </a:xfrm>
          <a:effectLst/>
        </p:grpSpPr>
        <p:sp>
          <p:nvSpPr>
            <p:cNvPr id="13" name="Oval 12">
              <a:extLst>
                <a:ext uri="{FF2B5EF4-FFF2-40B4-BE49-F238E27FC236}">
                  <a16:creationId xmlns:a16="http://schemas.microsoft.com/office/drawing/2014/main" id="{58E78007-651D-194E-8E9D-2606FAA42B4B}"/>
                </a:ext>
              </a:extLst>
            </p:cNvPr>
            <p:cNvSpPr/>
            <p:nvPr/>
          </p:nvSpPr>
          <p:spPr>
            <a:xfrm>
              <a:off x="2771808" y="4574858"/>
              <a:ext cx="88430" cy="84526"/>
            </a:xfrm>
            <a:prstGeom prst="ellipse">
              <a:avLst/>
            </a:prstGeom>
            <a:solidFill>
              <a:schemeClr val="tx1">
                <a:lumMod val="85000"/>
                <a:lumOff val="15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09D269A-D3C6-7442-9AF0-180FD6DD8C9D}"/>
                </a:ext>
              </a:extLst>
            </p:cNvPr>
            <p:cNvSpPr/>
            <p:nvPr/>
          </p:nvSpPr>
          <p:spPr>
            <a:xfrm>
              <a:off x="4672691" y="4374979"/>
              <a:ext cx="88430" cy="90343"/>
            </a:xfrm>
            <a:prstGeom prst="ellipse">
              <a:avLst/>
            </a:prstGeom>
            <a:solidFill>
              <a:schemeClr val="tx1">
                <a:lumMod val="85000"/>
                <a:lumOff val="15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BCA55EC-0A9D-6E47-9CC3-A8D6E7C7F8CB}"/>
                </a:ext>
              </a:extLst>
            </p:cNvPr>
            <p:cNvSpPr/>
            <p:nvPr/>
          </p:nvSpPr>
          <p:spPr>
            <a:xfrm>
              <a:off x="6852673" y="4203881"/>
              <a:ext cx="88430" cy="90343"/>
            </a:xfrm>
            <a:prstGeom prst="ellipse">
              <a:avLst/>
            </a:prstGeom>
            <a:solidFill>
              <a:schemeClr val="tx1">
                <a:lumMod val="85000"/>
                <a:lumOff val="15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298DC47-3142-F944-8DE5-97D7044739EE}"/>
                </a:ext>
              </a:extLst>
            </p:cNvPr>
            <p:cNvCxnSpPr>
              <a:cxnSpLocks/>
            </p:cNvCxnSpPr>
            <p:nvPr/>
          </p:nvCxnSpPr>
          <p:spPr>
            <a:xfrm flipV="1">
              <a:off x="2385391" y="4010232"/>
              <a:ext cx="7368209" cy="738085"/>
            </a:xfrm>
            <a:prstGeom prst="line">
              <a:avLst/>
            </a:prstGeom>
            <a:ln w="57150">
              <a:solidFill>
                <a:schemeClr val="tx1">
                  <a:lumMod val="85000"/>
                  <a:lumOff val="15000"/>
                </a:schemeClr>
              </a:solidFill>
              <a:prstDash val="dash"/>
            </a:ln>
            <a:effectLst/>
          </p:spPr>
          <p:style>
            <a:lnRef idx="1">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CA1594BD-B675-D64F-8981-8D594C74C21B}"/>
                </a:ext>
              </a:extLst>
            </p:cNvPr>
            <p:cNvSpPr/>
            <p:nvPr/>
          </p:nvSpPr>
          <p:spPr>
            <a:xfrm>
              <a:off x="9190611" y="4078085"/>
              <a:ext cx="88430" cy="90343"/>
            </a:xfrm>
            <a:prstGeom prst="ellipse">
              <a:avLst/>
            </a:prstGeom>
            <a:solidFill>
              <a:schemeClr val="tx1">
                <a:lumMod val="85000"/>
                <a:lumOff val="15000"/>
              </a:schemeClr>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3D36F93-E812-EC42-A4B9-9CB6CD344DBF}"/>
                </a:ext>
              </a:extLst>
            </p:cNvPr>
            <p:cNvSpPr txBox="1"/>
            <p:nvPr/>
          </p:nvSpPr>
          <p:spPr>
            <a:xfrm>
              <a:off x="9753067" y="3804714"/>
              <a:ext cx="801929" cy="430887"/>
            </a:xfrm>
            <a:prstGeom prst="rect">
              <a:avLst/>
            </a:prstGeom>
          </p:spPr>
          <p:txBody>
            <a:bodyPr wrap="none" rtlCol="0">
              <a:spAutoFit/>
            </a:bodyPr>
            <a:lstStyle/>
            <a:p>
              <a:r>
                <a:rPr lang="en-US" sz="1500" b="1" dirty="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rPr>
                <a:t>GPU</a:t>
              </a:r>
            </a:p>
          </p:txBody>
        </p:sp>
      </p:grpSp>
      <p:grpSp>
        <p:nvGrpSpPr>
          <p:cNvPr id="2" name="Group 1">
            <a:extLst>
              <a:ext uri="{FF2B5EF4-FFF2-40B4-BE49-F238E27FC236}">
                <a16:creationId xmlns:a16="http://schemas.microsoft.com/office/drawing/2014/main" id="{149E2641-B269-7342-982C-D095AB738E8C}"/>
              </a:ext>
            </a:extLst>
          </p:cNvPr>
          <p:cNvGrpSpPr/>
          <p:nvPr/>
        </p:nvGrpSpPr>
        <p:grpSpPr>
          <a:xfrm>
            <a:off x="6035452" y="2624935"/>
            <a:ext cx="1859822" cy="414686"/>
            <a:chOff x="8047269" y="3499912"/>
            <a:chExt cx="2479763" cy="552915"/>
          </a:xfrm>
          <a:effectLst/>
        </p:grpSpPr>
        <p:sp>
          <p:nvSpPr>
            <p:cNvPr id="21" name="Oval 20">
              <a:extLst>
                <a:ext uri="{FF2B5EF4-FFF2-40B4-BE49-F238E27FC236}">
                  <a16:creationId xmlns:a16="http://schemas.microsoft.com/office/drawing/2014/main" id="{59D4D467-7962-F345-912C-B05F890D0CB6}"/>
                </a:ext>
              </a:extLst>
            </p:cNvPr>
            <p:cNvSpPr/>
            <p:nvPr/>
          </p:nvSpPr>
          <p:spPr>
            <a:xfrm>
              <a:off x="9146396" y="3800125"/>
              <a:ext cx="88430" cy="90343"/>
            </a:xfrm>
            <a:prstGeom prst="ellipse">
              <a:avLst/>
            </a:prstGeom>
            <a:solidFill>
              <a:srgbClr val="00B050"/>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7591B95-0188-BE43-B871-F94F3F1B4DDD}"/>
                </a:ext>
              </a:extLst>
            </p:cNvPr>
            <p:cNvSpPr/>
            <p:nvPr/>
          </p:nvSpPr>
          <p:spPr>
            <a:xfrm>
              <a:off x="8047269" y="3962484"/>
              <a:ext cx="88430" cy="90343"/>
            </a:xfrm>
            <a:prstGeom prst="ellipse">
              <a:avLst/>
            </a:prstGeom>
            <a:solidFill>
              <a:srgbClr val="00B050"/>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21C327C6-548C-384F-9B9D-AEA89C780C24}"/>
                </a:ext>
              </a:extLst>
            </p:cNvPr>
            <p:cNvCxnSpPr>
              <a:cxnSpLocks/>
            </p:cNvCxnSpPr>
            <p:nvPr/>
          </p:nvCxnSpPr>
          <p:spPr>
            <a:xfrm flipV="1">
              <a:off x="8047269" y="3784261"/>
              <a:ext cx="1748369" cy="223394"/>
            </a:xfrm>
            <a:prstGeom prst="line">
              <a:avLst/>
            </a:prstGeom>
            <a:ln w="57150">
              <a:solidFill>
                <a:srgbClr val="00B050"/>
              </a:solidFill>
              <a:prstDash val="dash"/>
            </a:ln>
            <a:effectLst/>
          </p:spPr>
          <p:style>
            <a:lnRef idx="1">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3D1F611-7613-9945-AABB-DD066FE0C5D3}"/>
                </a:ext>
              </a:extLst>
            </p:cNvPr>
            <p:cNvSpPr txBox="1"/>
            <p:nvPr/>
          </p:nvSpPr>
          <p:spPr>
            <a:xfrm>
              <a:off x="9763575" y="3499912"/>
              <a:ext cx="763457" cy="430887"/>
            </a:xfrm>
            <a:prstGeom prst="rect">
              <a:avLst/>
            </a:prstGeom>
          </p:spPr>
          <p:txBody>
            <a:bodyPr wrap="none" rtlCol="0">
              <a:spAutoFit/>
            </a:bodyPr>
            <a:lstStyle/>
            <a:p>
              <a:r>
                <a:rPr lang="en-US" sz="15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TPU</a:t>
              </a:r>
            </a:p>
          </p:txBody>
        </p:sp>
      </p:grpSp>
      <p:sp>
        <p:nvSpPr>
          <p:cNvPr id="6" name="Rectangle 5">
            <a:extLst>
              <a:ext uri="{FF2B5EF4-FFF2-40B4-BE49-F238E27FC236}">
                <a16:creationId xmlns:a16="http://schemas.microsoft.com/office/drawing/2014/main" id="{585EB7CC-1854-8A47-94EF-047A7975F827}"/>
              </a:ext>
            </a:extLst>
          </p:cNvPr>
          <p:cNvSpPr/>
          <p:nvPr/>
        </p:nvSpPr>
        <p:spPr>
          <a:xfrm>
            <a:off x="0" y="4588805"/>
            <a:ext cx="9144000" cy="541684"/>
          </a:xfrm>
          <a:prstGeom prst="rect">
            <a:avLst/>
          </a:prstGeom>
          <a:solidFill>
            <a:srgbClr val="FF9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latin typeface="Source Sans Pro" panose="020B0503030403020204" pitchFamily="34" charset="0"/>
                <a:ea typeface="Source Sans Pro" panose="020B0503030403020204" pitchFamily="34" charset="0"/>
              </a:rPr>
              <a:t>No way out but distributed!</a:t>
            </a:r>
          </a:p>
        </p:txBody>
      </p:sp>
    </p:spTree>
    <p:extLst>
      <p:ext uri="{BB962C8B-B14F-4D97-AF65-F5344CB8AC3E}">
        <p14:creationId xmlns:p14="http://schemas.microsoft.com/office/powerpoint/2010/main" val="378819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DACC-D763-5E47-99F9-DC47E6AF9927}"/>
              </a:ext>
            </a:extLst>
          </p:cNvPr>
          <p:cNvSpPr>
            <a:spLocks noGrp="1"/>
          </p:cNvSpPr>
          <p:nvPr>
            <p:ph type="title"/>
          </p:nvPr>
        </p:nvSpPr>
        <p:spPr/>
        <p:txBody>
          <a:bodyPr/>
          <a:lstStyle/>
          <a:p>
            <a:r>
              <a:rPr lang="en-US" dirty="0"/>
              <a:t>Serverless</a:t>
            </a:r>
          </a:p>
        </p:txBody>
      </p:sp>
      <p:sp>
        <p:nvSpPr>
          <p:cNvPr id="3" name="Text Placeholder 2">
            <a:extLst>
              <a:ext uri="{FF2B5EF4-FFF2-40B4-BE49-F238E27FC236}">
                <a16:creationId xmlns:a16="http://schemas.microsoft.com/office/drawing/2014/main" id="{ED3C0E75-F092-7745-826B-5E6BCCC46313}"/>
              </a:ext>
            </a:extLst>
          </p:cNvPr>
          <p:cNvSpPr>
            <a:spLocks noGrp="1"/>
          </p:cNvSpPr>
          <p:nvPr>
            <p:ph type="body" idx="1"/>
          </p:nvPr>
        </p:nvSpPr>
        <p:spPr/>
        <p:txBody>
          <a:bodyPr/>
          <a:lstStyle/>
          <a:p>
            <a:r>
              <a:rPr lang="en-US" dirty="0"/>
              <a:t>Make distributed applications easy</a:t>
            </a:r>
          </a:p>
          <a:p>
            <a:endParaRPr lang="en-US" dirty="0"/>
          </a:p>
          <a:p>
            <a:r>
              <a:rPr lang="en-US" dirty="0"/>
              <a:t>Serverless:</a:t>
            </a:r>
          </a:p>
          <a:p>
            <a:pPr marL="457200" indent="-457200">
              <a:buFont typeface="Arial" panose="020B0604020202020204" pitchFamily="34" charset="0"/>
              <a:buChar char="•"/>
            </a:pPr>
            <a:r>
              <a:rPr lang="en-US" dirty="0"/>
              <a:t>Abstract away servers/clusters</a:t>
            </a:r>
          </a:p>
          <a:p>
            <a:pPr marL="457200" indent="-457200">
              <a:buFont typeface="Arial" panose="020B0604020202020204" pitchFamily="34" charset="0"/>
              <a:buChar char="•"/>
            </a:pPr>
            <a:r>
              <a:rPr lang="en-US" dirty="0"/>
              <a:t>Pay-per-use (e.g., 100ms increments)</a:t>
            </a:r>
          </a:p>
          <a:p>
            <a:pPr marL="457200" indent="-457200">
              <a:buFont typeface="Arial" panose="020B0604020202020204" pitchFamily="34" charset="0"/>
              <a:buChar char="•"/>
            </a:pPr>
            <a:endParaRPr lang="en-US" dirty="0"/>
          </a:p>
          <a:p>
            <a:pPr marL="0" indent="0"/>
            <a:r>
              <a:rPr lang="en-US" dirty="0"/>
              <a:t>Natural progression: cloud agnostic!</a:t>
            </a:r>
          </a:p>
        </p:txBody>
      </p:sp>
      <p:pic>
        <p:nvPicPr>
          <p:cNvPr id="4" name="Picture 3">
            <a:extLst>
              <a:ext uri="{FF2B5EF4-FFF2-40B4-BE49-F238E27FC236}">
                <a16:creationId xmlns:a16="http://schemas.microsoft.com/office/drawing/2014/main" id="{F205E61B-E552-1D4A-9507-5987BFE3489A}"/>
              </a:ext>
            </a:extLst>
          </p:cNvPr>
          <p:cNvPicPr>
            <a:picLocks noChangeAspect="1"/>
          </p:cNvPicPr>
          <p:nvPr/>
        </p:nvPicPr>
        <p:blipFill>
          <a:blip r:embed="rId2"/>
          <a:stretch>
            <a:fillRect/>
          </a:stretch>
        </p:blipFill>
        <p:spPr>
          <a:xfrm>
            <a:off x="5644463" y="2259913"/>
            <a:ext cx="592095" cy="623673"/>
          </a:xfrm>
          <a:prstGeom prst="rect">
            <a:avLst/>
          </a:prstGeom>
        </p:spPr>
      </p:pic>
      <p:pic>
        <p:nvPicPr>
          <p:cNvPr id="5" name="Picture 4">
            <a:extLst>
              <a:ext uri="{FF2B5EF4-FFF2-40B4-BE49-F238E27FC236}">
                <a16:creationId xmlns:a16="http://schemas.microsoft.com/office/drawing/2014/main" id="{D1CFCEA8-954B-F14C-BAD2-198F4EFDA974}"/>
              </a:ext>
            </a:extLst>
          </p:cNvPr>
          <p:cNvPicPr>
            <a:picLocks noChangeAspect="1"/>
          </p:cNvPicPr>
          <p:nvPr/>
        </p:nvPicPr>
        <p:blipFill>
          <a:blip r:embed="rId3"/>
          <a:stretch>
            <a:fillRect/>
          </a:stretch>
        </p:blipFill>
        <p:spPr>
          <a:xfrm>
            <a:off x="6241534" y="2232335"/>
            <a:ext cx="892432" cy="610061"/>
          </a:xfrm>
          <a:prstGeom prst="rect">
            <a:avLst/>
          </a:prstGeom>
        </p:spPr>
      </p:pic>
      <p:pic>
        <p:nvPicPr>
          <p:cNvPr id="7" name="Picture 6">
            <a:extLst>
              <a:ext uri="{FF2B5EF4-FFF2-40B4-BE49-F238E27FC236}">
                <a16:creationId xmlns:a16="http://schemas.microsoft.com/office/drawing/2014/main" id="{2B3BC2FA-4896-8E40-81BD-19071D6E962E}"/>
              </a:ext>
            </a:extLst>
          </p:cNvPr>
          <p:cNvPicPr>
            <a:picLocks noChangeAspect="1"/>
          </p:cNvPicPr>
          <p:nvPr/>
        </p:nvPicPr>
        <p:blipFill>
          <a:blip r:embed="rId4"/>
          <a:stretch>
            <a:fillRect/>
          </a:stretch>
        </p:blipFill>
        <p:spPr>
          <a:xfrm>
            <a:off x="7246034" y="2116463"/>
            <a:ext cx="841804" cy="841804"/>
          </a:xfrm>
          <a:prstGeom prst="rect">
            <a:avLst/>
          </a:prstGeom>
        </p:spPr>
      </p:pic>
      <p:pic>
        <p:nvPicPr>
          <p:cNvPr id="8" name="Picture 7">
            <a:extLst>
              <a:ext uri="{FF2B5EF4-FFF2-40B4-BE49-F238E27FC236}">
                <a16:creationId xmlns:a16="http://schemas.microsoft.com/office/drawing/2014/main" id="{3E7C2FC2-1EE5-6649-AE11-EEF15D7AABF5}"/>
              </a:ext>
            </a:extLst>
          </p:cNvPr>
          <p:cNvPicPr>
            <a:picLocks noChangeAspect="1"/>
          </p:cNvPicPr>
          <p:nvPr/>
        </p:nvPicPr>
        <p:blipFill>
          <a:blip r:embed="rId5"/>
          <a:stretch>
            <a:fillRect/>
          </a:stretch>
        </p:blipFill>
        <p:spPr>
          <a:xfrm>
            <a:off x="8143442" y="2206186"/>
            <a:ext cx="959365" cy="636210"/>
          </a:xfrm>
          <a:prstGeom prst="rect">
            <a:avLst/>
          </a:prstGeom>
        </p:spPr>
      </p:pic>
    </p:spTree>
    <p:extLst>
      <p:ext uri="{BB962C8B-B14F-4D97-AF65-F5344CB8AC3E}">
        <p14:creationId xmlns:p14="http://schemas.microsoft.com/office/powerpoint/2010/main" val="3574295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4ADD8-6BFE-3548-A374-E15131EC2A64}"/>
              </a:ext>
            </a:extLst>
          </p:cNvPr>
          <p:cNvSpPr>
            <a:spLocks noGrp="1"/>
          </p:cNvSpPr>
          <p:nvPr>
            <p:ph type="title"/>
          </p:nvPr>
        </p:nvSpPr>
        <p:spPr/>
        <p:txBody>
          <a:bodyPr/>
          <a:lstStyle/>
          <a:p>
            <a:r>
              <a:rPr lang="en-US" dirty="0"/>
              <a:t>Who are we?</a:t>
            </a:r>
          </a:p>
        </p:txBody>
      </p:sp>
      <p:sp>
        <p:nvSpPr>
          <p:cNvPr id="4" name="Content Placeholder 3">
            <a:extLst>
              <a:ext uri="{FF2B5EF4-FFF2-40B4-BE49-F238E27FC236}">
                <a16:creationId xmlns:a16="http://schemas.microsoft.com/office/drawing/2014/main" id="{19BF10B7-B407-9F4D-9D6B-3BDAFBAE37FC}"/>
              </a:ext>
            </a:extLst>
          </p:cNvPr>
          <p:cNvSpPr>
            <a:spLocks noGrp="1"/>
          </p:cNvSpPr>
          <p:nvPr>
            <p:ph sz="half" idx="1"/>
          </p:nvPr>
        </p:nvSpPr>
        <p:spPr>
          <a:xfrm>
            <a:off x="169863" y="1313040"/>
            <a:ext cx="4353370" cy="3052841"/>
          </a:xfrm>
        </p:spPr>
        <p:txBody>
          <a:bodyPr/>
          <a:lstStyle/>
          <a:p>
            <a:r>
              <a:rPr lang="en-US" b="1" dirty="0"/>
              <a:t>Ali </a:t>
            </a:r>
            <a:r>
              <a:rPr lang="en-US" b="1" dirty="0" err="1"/>
              <a:t>Ghodsi</a:t>
            </a:r>
            <a:endParaRPr lang="en-US" b="1" dirty="0"/>
          </a:p>
          <a:p>
            <a:pPr>
              <a:buFont typeface="Arial" panose="020B0604020202020204" pitchFamily="34" charset="0"/>
              <a:buChar char="•"/>
            </a:pPr>
            <a:r>
              <a:rPr lang="en-US" sz="2000" dirty="0"/>
              <a:t>Adjunct Professor, </a:t>
            </a:r>
            <a:br>
              <a:rPr lang="en-US" sz="2000" dirty="0"/>
            </a:br>
            <a:r>
              <a:rPr lang="en-US" sz="2000" dirty="0"/>
              <a:t>UC Berkeley</a:t>
            </a:r>
            <a:br>
              <a:rPr lang="en-US" sz="2000" dirty="0"/>
            </a:br>
            <a:r>
              <a:rPr lang="en-US" sz="2000" dirty="0"/>
              <a:t>(Systems, Databases)</a:t>
            </a:r>
          </a:p>
          <a:p>
            <a:pPr>
              <a:buFont typeface="Arial" panose="020B0604020202020204" pitchFamily="34" charset="0"/>
              <a:buChar char="•"/>
            </a:pPr>
            <a:r>
              <a:rPr lang="en-US" sz="2000" dirty="0"/>
              <a:t>CEO, co-founder, Databricks</a:t>
            </a:r>
          </a:p>
          <a:p>
            <a:pPr>
              <a:buFont typeface="Arial" panose="020B0604020202020204" pitchFamily="34" charset="0"/>
              <a:buChar char="•"/>
            </a:pPr>
            <a:r>
              <a:rPr lang="en-US" sz="2000" dirty="0"/>
              <a:t>Assistant Professor, KTH (2008-2009)</a:t>
            </a:r>
          </a:p>
          <a:p>
            <a:pPr>
              <a:buFont typeface="Arial" panose="020B0604020202020204" pitchFamily="34" charset="0"/>
              <a:buChar char="•"/>
            </a:pPr>
            <a:r>
              <a:rPr lang="en-US" sz="2000" dirty="0"/>
              <a:t>OSS involvement: Apache Spark, Apache Mesos, </a:t>
            </a:r>
            <a:r>
              <a:rPr lang="en-US" sz="2000" dirty="0" err="1"/>
              <a:t>Alluxio</a:t>
            </a:r>
            <a:r>
              <a:rPr lang="en-US" sz="2000" dirty="0"/>
              <a:t>, Delta, </a:t>
            </a:r>
            <a:r>
              <a:rPr lang="en-US" sz="2000" dirty="0" err="1"/>
              <a:t>MLFlow</a:t>
            </a:r>
            <a:r>
              <a:rPr lang="en-US" sz="2000" dirty="0"/>
              <a:t>   </a:t>
            </a:r>
          </a:p>
        </p:txBody>
      </p:sp>
      <p:sp>
        <p:nvSpPr>
          <p:cNvPr id="5" name="Content Placeholder 4">
            <a:extLst>
              <a:ext uri="{FF2B5EF4-FFF2-40B4-BE49-F238E27FC236}">
                <a16:creationId xmlns:a16="http://schemas.microsoft.com/office/drawing/2014/main" id="{BC282D64-CD6D-A04C-A439-209A53778415}"/>
              </a:ext>
            </a:extLst>
          </p:cNvPr>
          <p:cNvSpPr>
            <a:spLocks noGrp="1"/>
          </p:cNvSpPr>
          <p:nvPr>
            <p:ph sz="half" idx="2"/>
          </p:nvPr>
        </p:nvSpPr>
        <p:spPr>
          <a:xfrm>
            <a:off x="4620768" y="1313040"/>
            <a:ext cx="4399407" cy="3283674"/>
          </a:xfrm>
        </p:spPr>
        <p:txBody>
          <a:bodyPr>
            <a:normAutofit/>
          </a:bodyPr>
          <a:lstStyle/>
          <a:p>
            <a:r>
              <a:rPr lang="en-US" b="1" dirty="0"/>
              <a:t>Ion Stoica</a:t>
            </a:r>
          </a:p>
          <a:p>
            <a:pPr>
              <a:buFont typeface="Arial" panose="020B0604020202020204" pitchFamily="34" charset="0"/>
              <a:buChar char="•"/>
            </a:pPr>
            <a:r>
              <a:rPr lang="en-US" sz="2000" dirty="0"/>
              <a:t>Professor, UC Berkeley</a:t>
            </a:r>
            <a:br>
              <a:rPr lang="en-US" sz="2000" dirty="0"/>
            </a:br>
            <a:r>
              <a:rPr lang="en-US" sz="2000" dirty="0"/>
              <a:t>(Systems, Networking)</a:t>
            </a:r>
          </a:p>
          <a:p>
            <a:pPr>
              <a:buFont typeface="Arial" panose="020B0604020202020204" pitchFamily="34" charset="0"/>
              <a:buChar char="•"/>
            </a:pPr>
            <a:r>
              <a:rPr lang="en-US" sz="2000" dirty="0"/>
              <a:t>Co-founder: Databricks, </a:t>
            </a:r>
            <a:r>
              <a:rPr lang="en-US" sz="2000" dirty="0" err="1"/>
              <a:t>Anyscale</a:t>
            </a:r>
            <a:r>
              <a:rPr lang="en-US" sz="2000" dirty="0"/>
              <a:t>, </a:t>
            </a:r>
            <a:r>
              <a:rPr lang="en-US" sz="2000" dirty="0" err="1"/>
              <a:t>Conviva</a:t>
            </a:r>
            <a:endParaRPr lang="en-US" sz="2000" dirty="0"/>
          </a:p>
          <a:p>
            <a:pPr>
              <a:buFont typeface="Arial" panose="020B0604020202020204" pitchFamily="34" charset="0"/>
              <a:buChar char="•"/>
            </a:pPr>
            <a:r>
              <a:rPr lang="en-US" sz="2000" dirty="0"/>
              <a:t>OSS involvement: Apache Spark, Ray, Apache Mesos, </a:t>
            </a:r>
            <a:r>
              <a:rPr lang="en-US" sz="2000" dirty="0" err="1"/>
              <a:t>Alluxio</a:t>
            </a:r>
            <a:r>
              <a:rPr lang="en-US" sz="2000" dirty="0"/>
              <a:t>, Clipper</a:t>
            </a:r>
          </a:p>
          <a:p>
            <a:pPr marL="0" indent="0"/>
            <a:endParaRPr lang="en-US" sz="2000" dirty="0"/>
          </a:p>
        </p:txBody>
      </p:sp>
      <p:pic>
        <p:nvPicPr>
          <p:cNvPr id="6" name="Picture 5">
            <a:extLst>
              <a:ext uri="{FF2B5EF4-FFF2-40B4-BE49-F238E27FC236}">
                <a16:creationId xmlns:a16="http://schemas.microsoft.com/office/drawing/2014/main" id="{C1801010-FE53-FC47-8C97-7B9D7984DBBA}"/>
              </a:ext>
            </a:extLst>
          </p:cNvPr>
          <p:cNvPicPr>
            <a:picLocks noChangeAspect="1"/>
          </p:cNvPicPr>
          <p:nvPr/>
        </p:nvPicPr>
        <p:blipFill>
          <a:blip r:embed="rId2"/>
          <a:stretch>
            <a:fillRect/>
          </a:stretch>
        </p:blipFill>
        <p:spPr>
          <a:xfrm>
            <a:off x="3122142" y="1222423"/>
            <a:ext cx="1209245" cy="1209245"/>
          </a:xfrm>
          <a:prstGeom prst="rect">
            <a:avLst/>
          </a:prstGeom>
        </p:spPr>
      </p:pic>
      <p:pic>
        <p:nvPicPr>
          <p:cNvPr id="7" name="Picture 6">
            <a:extLst>
              <a:ext uri="{FF2B5EF4-FFF2-40B4-BE49-F238E27FC236}">
                <a16:creationId xmlns:a16="http://schemas.microsoft.com/office/drawing/2014/main" id="{3B0DF025-9487-E24D-B7FB-1C59A56180AA}"/>
              </a:ext>
            </a:extLst>
          </p:cNvPr>
          <p:cNvPicPr>
            <a:picLocks noChangeAspect="1"/>
          </p:cNvPicPr>
          <p:nvPr/>
        </p:nvPicPr>
        <p:blipFill>
          <a:blip r:embed="rId3"/>
          <a:stretch>
            <a:fillRect/>
          </a:stretch>
        </p:blipFill>
        <p:spPr>
          <a:xfrm>
            <a:off x="7790168" y="1222423"/>
            <a:ext cx="1088064" cy="1124333"/>
          </a:xfrm>
          <a:prstGeom prst="rect">
            <a:avLst/>
          </a:prstGeom>
        </p:spPr>
      </p:pic>
      <p:sp>
        <p:nvSpPr>
          <p:cNvPr id="9" name="TextBox 8">
            <a:extLst>
              <a:ext uri="{FF2B5EF4-FFF2-40B4-BE49-F238E27FC236}">
                <a16:creationId xmlns:a16="http://schemas.microsoft.com/office/drawing/2014/main" id="{8648BD72-9502-2E42-A63B-86548CE4A1BA}"/>
              </a:ext>
            </a:extLst>
          </p:cNvPr>
          <p:cNvSpPr txBox="1"/>
          <p:nvPr/>
        </p:nvSpPr>
        <p:spPr>
          <a:xfrm>
            <a:off x="1901703" y="4365881"/>
            <a:ext cx="5724644" cy="461665"/>
          </a:xfrm>
          <a:prstGeom prst="rect">
            <a:avLst/>
          </a:prstGeom>
          <a:noFill/>
        </p:spPr>
        <p:txBody>
          <a:bodyPr wrap="none" rtlCol="0">
            <a:spAutoFit/>
          </a:bodyPr>
          <a:lstStyle/>
          <a:p>
            <a:r>
              <a:rPr lang="en-US" sz="2400" dirty="0">
                <a:latin typeface="Source Sans Pro" panose="020B0503030403020204" pitchFamily="34" charset="0"/>
                <a:ea typeface="Source Sans Pro" panose="020B0503030403020204" pitchFamily="34" charset="0"/>
              </a:rPr>
              <a:t>We have been working together since 2009!</a:t>
            </a:r>
          </a:p>
        </p:txBody>
      </p:sp>
    </p:spTree>
    <p:extLst>
      <p:ext uri="{BB962C8B-B14F-4D97-AF65-F5344CB8AC3E}">
        <p14:creationId xmlns:p14="http://schemas.microsoft.com/office/powerpoint/2010/main" val="4018694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good problem to work on?</a:t>
            </a:r>
          </a:p>
        </p:txBody>
      </p:sp>
      <p:sp>
        <p:nvSpPr>
          <p:cNvPr id="3" name="Content Placeholder 2"/>
          <p:cNvSpPr>
            <a:spLocks noGrp="1"/>
          </p:cNvSpPr>
          <p:nvPr>
            <p:ph idx="1"/>
          </p:nvPr>
        </p:nvSpPr>
        <p:spPr>
          <a:xfrm>
            <a:off x="169863" y="1063625"/>
            <a:ext cx="8850312" cy="3880164"/>
          </a:xfrm>
        </p:spPr>
        <p:txBody>
          <a:bodyPr>
            <a:normAutofit fontScale="92500" lnSpcReduction="10000"/>
          </a:bodyPr>
          <a:lstStyle/>
          <a:p>
            <a:r>
              <a:rPr lang="en-US" b="1" dirty="0">
                <a:solidFill>
                  <a:srgbClr val="FF9400"/>
                </a:solidFill>
              </a:rPr>
              <a:t>Impact:</a:t>
            </a:r>
            <a:r>
              <a:rPr lang="en-US" dirty="0"/>
              <a:t> someone cares about solving the problem</a:t>
            </a:r>
          </a:p>
          <a:p>
            <a:pPr lvl="1"/>
            <a:r>
              <a:rPr lang="en-US" dirty="0"/>
              <a:t>The more people care, the better</a:t>
            </a:r>
          </a:p>
          <a:p>
            <a:r>
              <a:rPr lang="en-US" b="1" dirty="0">
                <a:solidFill>
                  <a:srgbClr val="FF9400"/>
                </a:solidFill>
              </a:rPr>
              <a:t>Priority:</a:t>
            </a:r>
            <a:r>
              <a:rPr lang="en-US" dirty="0"/>
              <a:t> you are among the first to work on the problem</a:t>
            </a:r>
          </a:p>
          <a:p>
            <a:pPr lvl="1"/>
            <a:r>
              <a:rPr lang="en-US" dirty="0"/>
              <a:t>Increases the chances of being first to solve this problem</a:t>
            </a:r>
          </a:p>
          <a:p>
            <a:pPr lvl="1">
              <a:lnSpc>
                <a:spcPct val="110000"/>
              </a:lnSpc>
            </a:pPr>
            <a:r>
              <a:rPr lang="en-US" dirty="0"/>
              <a:t>Caveat: </a:t>
            </a:r>
            <a:r>
              <a:rPr lang="en-US" dirty="0">
                <a:solidFill>
                  <a:srgbClr val="FF9400"/>
                </a:solidFill>
              </a:rPr>
              <a:t>This is just “nice to have”. If you believe it’s an important problem and you are passionate bout it, go for it!</a:t>
            </a:r>
          </a:p>
          <a:p>
            <a:r>
              <a:rPr lang="en-US" b="1" dirty="0">
                <a:solidFill>
                  <a:srgbClr val="FF9400"/>
                </a:solidFill>
              </a:rPr>
              <a:t>Edge:</a:t>
            </a:r>
            <a:r>
              <a:rPr lang="en-US" dirty="0"/>
              <a:t> You have an expertise (edge) to solve the problem</a:t>
            </a:r>
          </a:p>
          <a:p>
            <a:r>
              <a:rPr lang="en-US" b="1" dirty="0">
                <a:solidFill>
                  <a:srgbClr val="FF9400"/>
                </a:solidFill>
              </a:rPr>
              <a:t>Incremental: </a:t>
            </a:r>
            <a:r>
              <a:rPr lang="en-US" dirty="0"/>
              <a:t>can be partitioned into sub-problems</a:t>
            </a:r>
          </a:p>
          <a:p>
            <a:pPr lvl="1"/>
            <a:r>
              <a:rPr lang="en-US" dirty="0"/>
              <a:t>Help you make rapid progress, iterate, better understand the problem </a:t>
            </a:r>
          </a:p>
        </p:txBody>
      </p:sp>
    </p:spTree>
    <p:extLst>
      <p:ext uri="{BB962C8B-B14F-4D97-AF65-F5344CB8AC3E}">
        <p14:creationId xmlns:p14="http://schemas.microsoft.com/office/powerpoint/2010/main" val="135844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(1/2)</a:t>
            </a:r>
          </a:p>
        </p:txBody>
      </p:sp>
      <p:sp>
        <p:nvSpPr>
          <p:cNvPr id="3" name="Content Placeholder 2"/>
          <p:cNvSpPr>
            <a:spLocks noGrp="1"/>
          </p:cNvSpPr>
          <p:nvPr>
            <p:ph idx="1"/>
          </p:nvPr>
        </p:nvSpPr>
        <p:spPr/>
        <p:txBody>
          <a:bodyPr/>
          <a:lstStyle/>
          <a:p>
            <a:r>
              <a:rPr lang="en-US" dirty="0"/>
              <a:t>Do things that have not been done before</a:t>
            </a:r>
          </a:p>
          <a:p>
            <a:pPr lvl="1"/>
            <a:r>
              <a:rPr lang="en-US" dirty="0"/>
              <a:t>“It always seems impossible until is done” </a:t>
            </a:r>
            <a:r>
              <a:rPr lang="mr-IN" dirty="0"/>
              <a:t>–</a:t>
            </a:r>
            <a:r>
              <a:rPr lang="en-US" dirty="0"/>
              <a:t> Nelson Mandela</a:t>
            </a:r>
          </a:p>
          <a:p>
            <a:pPr lvl="1"/>
            <a:r>
              <a:rPr lang="en-US" dirty="0">
                <a:solidFill>
                  <a:schemeClr val="dk1"/>
                </a:solidFill>
                <a:latin typeface="Source Sans Pro Light" charset="0"/>
                <a:ea typeface="Source Sans Pro Light" charset="0"/>
                <a:cs typeface="Source Sans Pro Light" charset="0"/>
                <a:sym typeface="Helvetica Neue"/>
              </a:rPr>
              <a:t>Examples: zero-knowledge proof, beating chess/go world champion, </a:t>
            </a:r>
            <a:r>
              <a:rPr lang="mr-IN" dirty="0">
                <a:solidFill>
                  <a:schemeClr val="dk1"/>
                </a:solidFill>
                <a:latin typeface="Source Sans Pro Light" charset="0"/>
                <a:ea typeface="Source Sans Pro Light" charset="0"/>
                <a:cs typeface="Source Sans Pro Light" charset="0"/>
                <a:sym typeface="Helvetica Neue"/>
              </a:rPr>
              <a:t>…</a:t>
            </a:r>
            <a:endParaRPr lang="en-US" dirty="0">
              <a:solidFill>
                <a:schemeClr val="dk1"/>
              </a:solidFill>
              <a:latin typeface="Source Sans Pro Light" charset="0"/>
              <a:ea typeface="Source Sans Pro Light" charset="0"/>
              <a:cs typeface="Source Sans Pro Light" charset="0"/>
              <a:sym typeface="Helvetica Neue"/>
            </a:endParaRPr>
          </a:p>
          <a:p>
            <a:pPr lvl="3"/>
            <a:endParaRPr lang="en-US" dirty="0">
              <a:solidFill>
                <a:schemeClr val="dk1"/>
              </a:solidFill>
              <a:latin typeface="Source Sans Pro Light" charset="0"/>
              <a:ea typeface="Source Sans Pro Light" charset="0"/>
              <a:cs typeface="Source Sans Pro Light" charset="0"/>
              <a:sym typeface="Helvetica Neue"/>
            </a:endParaRPr>
          </a:p>
          <a:p>
            <a:r>
              <a:rPr lang="en-US" dirty="0">
                <a:solidFill>
                  <a:schemeClr val="dk1"/>
                </a:solidFill>
                <a:latin typeface="Source Sans Pro Light" charset="0"/>
                <a:ea typeface="Source Sans Pro Light" charset="0"/>
                <a:cs typeface="Source Sans Pro Light" charset="0"/>
                <a:sym typeface="Helvetica Neue"/>
              </a:rPr>
              <a:t>Do things much better than before (e.g., 10x)</a:t>
            </a:r>
          </a:p>
          <a:p>
            <a:pPr lvl="1"/>
            <a:r>
              <a:rPr lang="en-US" dirty="0">
                <a:solidFill>
                  <a:schemeClr val="dk1"/>
                </a:solidFill>
                <a:latin typeface="Source Sans Pro Light" charset="0"/>
                <a:ea typeface="Source Sans Pro Light" charset="0"/>
                <a:cs typeface="Source Sans Pro Light" charset="0"/>
                <a:sym typeface="Helvetica Neue"/>
              </a:rPr>
              <a:t>Examples: GPUs, Distributed Hash Tables (routing efficiency), in-memory databases, CNNs, </a:t>
            </a:r>
            <a:r>
              <a:rPr lang="mr-IN" dirty="0">
                <a:solidFill>
                  <a:schemeClr val="dk1"/>
                </a:solidFill>
                <a:latin typeface="Source Sans Pro Light" charset="0"/>
                <a:ea typeface="Source Sans Pro Light" charset="0"/>
                <a:cs typeface="Source Sans Pro Light" charset="0"/>
                <a:sym typeface="Helvetica Neue"/>
              </a:rPr>
              <a:t>…</a:t>
            </a:r>
            <a:r>
              <a:rPr lang="en-US" dirty="0">
                <a:solidFill>
                  <a:schemeClr val="dk1"/>
                </a:solidFill>
                <a:latin typeface="Source Sans Pro Light" charset="0"/>
                <a:ea typeface="Source Sans Pro Light" charset="0"/>
                <a:cs typeface="Source Sans Pro Light" charset="0"/>
                <a:sym typeface="Helvetica Neue"/>
              </a:rPr>
              <a:t> </a:t>
            </a:r>
          </a:p>
          <a:p>
            <a:pPr lvl="1"/>
            <a:endParaRPr lang="en-US" dirty="0">
              <a:solidFill>
                <a:schemeClr val="dk1"/>
              </a:solidFill>
              <a:latin typeface="Source Sans Pro Light" charset="0"/>
              <a:ea typeface="Source Sans Pro Light" charset="0"/>
              <a:cs typeface="Source Sans Pro Light" charset="0"/>
              <a:sym typeface="Helvetica Neue"/>
            </a:endParaRPr>
          </a:p>
          <a:p>
            <a:pPr lvl="1"/>
            <a:endParaRPr lang="en-US" dirty="0"/>
          </a:p>
        </p:txBody>
      </p:sp>
      <p:pic>
        <p:nvPicPr>
          <p:cNvPr id="4" name="Picture 3"/>
          <p:cNvPicPr>
            <a:picLocks noChangeAspect="1"/>
          </p:cNvPicPr>
          <p:nvPr/>
        </p:nvPicPr>
        <p:blipFill>
          <a:blip r:embed="rId2"/>
          <a:stretch>
            <a:fillRect/>
          </a:stretch>
        </p:blipFill>
        <p:spPr>
          <a:xfrm>
            <a:off x="6991769" y="953093"/>
            <a:ext cx="936381" cy="936381"/>
          </a:xfrm>
          <a:prstGeom prst="rect">
            <a:avLst/>
          </a:prstGeom>
        </p:spPr>
      </p:pic>
    </p:spTree>
    <p:extLst>
      <p:ext uri="{BB962C8B-B14F-4D97-AF65-F5344CB8AC3E}">
        <p14:creationId xmlns:p14="http://schemas.microsoft.com/office/powerpoint/2010/main" val="4708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(2/2)</a:t>
            </a:r>
          </a:p>
        </p:txBody>
      </p:sp>
      <p:sp>
        <p:nvSpPr>
          <p:cNvPr id="3" name="Content Placeholder 2"/>
          <p:cNvSpPr>
            <a:spLocks noGrp="1"/>
          </p:cNvSpPr>
          <p:nvPr>
            <p:ph idx="1"/>
          </p:nvPr>
        </p:nvSpPr>
        <p:spPr>
          <a:xfrm>
            <a:off x="169863" y="1063624"/>
            <a:ext cx="8974137" cy="4181615"/>
          </a:xfrm>
        </p:spPr>
        <p:txBody>
          <a:bodyPr>
            <a:normAutofit fontScale="85000" lnSpcReduction="20000"/>
          </a:bodyPr>
          <a:lstStyle/>
          <a:p>
            <a:pPr>
              <a:lnSpc>
                <a:spcPct val="120000"/>
              </a:lnSpc>
            </a:pPr>
            <a:r>
              <a:rPr lang="en-US" dirty="0"/>
              <a:t>Theory</a:t>
            </a:r>
          </a:p>
          <a:p>
            <a:pPr lvl="1">
              <a:lnSpc>
                <a:spcPct val="120000"/>
              </a:lnSpc>
            </a:pPr>
            <a:r>
              <a:rPr lang="en-US" sz="2200" dirty="0"/>
              <a:t>Improve space/time complexity of wide used </a:t>
            </a:r>
            <a:r>
              <a:rPr lang="en-US" sz="2200" dirty="0" err="1"/>
              <a:t>algo</a:t>
            </a:r>
            <a:r>
              <a:rPr lang="en-US" sz="2200" dirty="0"/>
              <a:t> (e.g., SGD)</a:t>
            </a:r>
          </a:p>
          <a:p>
            <a:pPr lvl="1">
              <a:lnSpc>
                <a:spcPct val="120000"/>
              </a:lnSpc>
            </a:pPr>
            <a:r>
              <a:rPr lang="en-US" sz="2200" dirty="0">
                <a:solidFill>
                  <a:schemeClr val="dk1"/>
                </a:solidFill>
                <a:latin typeface="Source Sans Pro Light" charset="0"/>
                <a:ea typeface="Source Sans Pro Light" charset="0"/>
                <a:cs typeface="Source Sans Pro Light" charset="0"/>
                <a:sym typeface="Helvetica Neue"/>
              </a:rPr>
              <a:t>Extend existing techniques to new domains/environments, e.g., fair scheduler from network to CPU, distributed graph algorithms</a:t>
            </a:r>
            <a:endParaRPr lang="en-US" sz="2200" dirty="0">
              <a:latin typeface="Source Sans Pro Light" charset="0"/>
              <a:ea typeface="Source Sans Pro Light" charset="0"/>
              <a:cs typeface="Source Sans Pro Light" charset="0"/>
              <a:sym typeface="Helvetica Neue"/>
            </a:endParaRPr>
          </a:p>
          <a:p>
            <a:pPr lvl="1">
              <a:lnSpc>
                <a:spcPct val="120000"/>
              </a:lnSpc>
            </a:pPr>
            <a:r>
              <a:rPr lang="en-US" sz="2200" dirty="0">
                <a:solidFill>
                  <a:schemeClr val="dk1"/>
                </a:solidFill>
                <a:latin typeface="Source Sans Pro Light" charset="0"/>
                <a:ea typeface="Source Sans Pro Light" charset="0"/>
                <a:cs typeface="Source Sans Pro Light" charset="0"/>
                <a:sym typeface="Helvetica Neue"/>
              </a:rPr>
              <a:t>Prove new desirable properties for popular techniques (increase practitioners confidence in using them), e.g., show an allocation </a:t>
            </a:r>
            <a:r>
              <a:rPr lang="en-US" sz="2200" dirty="0" err="1">
                <a:solidFill>
                  <a:schemeClr val="dk1"/>
                </a:solidFill>
                <a:latin typeface="Source Sans Pro Light" charset="0"/>
                <a:ea typeface="Source Sans Pro Light" charset="0"/>
                <a:cs typeface="Source Sans Pro Light" charset="0"/>
                <a:sym typeface="Helvetica Neue"/>
              </a:rPr>
              <a:t>algo</a:t>
            </a:r>
            <a:r>
              <a:rPr lang="en-US" sz="2200" dirty="0">
                <a:solidFill>
                  <a:schemeClr val="dk1"/>
                </a:solidFill>
                <a:latin typeface="Source Sans Pro Light" charset="0"/>
                <a:ea typeface="Source Sans Pro Light" charset="0"/>
                <a:cs typeface="Source Sans Pro Light" charset="0"/>
                <a:sym typeface="Helvetica Neue"/>
              </a:rPr>
              <a:t> is strategy proof, show an </a:t>
            </a:r>
            <a:r>
              <a:rPr lang="en-US" sz="2200" dirty="0" err="1">
                <a:solidFill>
                  <a:schemeClr val="dk1"/>
                </a:solidFill>
                <a:latin typeface="Source Sans Pro Light" charset="0"/>
                <a:ea typeface="Source Sans Pro Light" charset="0"/>
                <a:cs typeface="Source Sans Pro Light" charset="0"/>
                <a:sym typeface="Helvetica Neue"/>
              </a:rPr>
              <a:t>algo</a:t>
            </a:r>
            <a:r>
              <a:rPr lang="en-US" sz="2200" dirty="0">
                <a:solidFill>
                  <a:schemeClr val="dk1"/>
                </a:solidFill>
                <a:latin typeface="Source Sans Pro Light" charset="0"/>
                <a:ea typeface="Source Sans Pro Light" charset="0"/>
                <a:cs typeface="Source Sans Pro Light" charset="0"/>
                <a:sym typeface="Helvetica Neue"/>
              </a:rPr>
              <a:t> is guaranteed to converge</a:t>
            </a:r>
          </a:p>
          <a:p>
            <a:pPr lvl="4">
              <a:lnSpc>
                <a:spcPct val="120000"/>
              </a:lnSpc>
            </a:pPr>
            <a:endParaRPr lang="en-US" sz="1200" dirty="0">
              <a:solidFill>
                <a:schemeClr val="dk1"/>
              </a:solidFill>
              <a:latin typeface="Source Sans Pro Light" charset="0"/>
              <a:ea typeface="Source Sans Pro Light" charset="0"/>
              <a:cs typeface="Source Sans Pro Light" charset="0"/>
              <a:sym typeface="Helvetica Neue"/>
            </a:endParaRPr>
          </a:p>
          <a:p>
            <a:pPr>
              <a:lnSpc>
                <a:spcPct val="120000"/>
              </a:lnSpc>
            </a:pPr>
            <a:r>
              <a:rPr lang="en-US" dirty="0">
                <a:solidFill>
                  <a:schemeClr val="dk1"/>
                </a:solidFill>
                <a:latin typeface="Source Sans Pro Light" charset="0"/>
                <a:ea typeface="Source Sans Pro Light" charset="0"/>
                <a:cs typeface="Source Sans Pro Light" charset="0"/>
                <a:sym typeface="Helvetica Neue"/>
              </a:rPr>
              <a:t>Systems</a:t>
            </a:r>
          </a:p>
          <a:p>
            <a:pPr lvl="1">
              <a:lnSpc>
                <a:spcPct val="120000"/>
              </a:lnSpc>
            </a:pPr>
            <a:r>
              <a:rPr lang="en-US" sz="2200" dirty="0">
                <a:solidFill>
                  <a:schemeClr val="dk1"/>
                </a:solidFill>
                <a:latin typeface="Source Sans Pro Light" charset="0"/>
                <a:ea typeface="Source Sans Pro Light" charset="0"/>
                <a:cs typeface="Source Sans Pro Light" charset="0"/>
                <a:sym typeface="Helvetica Neue"/>
              </a:rPr>
              <a:t>Support new workloads impractical before, e.g., big data processing</a:t>
            </a:r>
            <a:endParaRPr lang="en-US" sz="2200" dirty="0">
              <a:latin typeface="Source Sans Pro Light" charset="0"/>
              <a:ea typeface="Source Sans Pro Light" charset="0"/>
              <a:cs typeface="Source Sans Pro Light" charset="0"/>
              <a:sym typeface="Helvetica Neue"/>
            </a:endParaRPr>
          </a:p>
          <a:p>
            <a:pPr lvl="1">
              <a:lnSpc>
                <a:spcPct val="120000"/>
              </a:lnSpc>
            </a:pPr>
            <a:r>
              <a:rPr lang="en-US" sz="2200" dirty="0">
                <a:solidFill>
                  <a:schemeClr val="dk1"/>
                </a:solidFill>
                <a:latin typeface="Source Sans Pro Light" charset="0"/>
                <a:ea typeface="Source Sans Pro Light" charset="0"/>
                <a:cs typeface="Source Sans Pro Light" charset="0"/>
                <a:sym typeface="Helvetica Neue"/>
              </a:rPr>
              <a:t>Significantly improve efficiency/speed/cost, e.g., GPUs, </a:t>
            </a:r>
            <a:r>
              <a:rPr lang="en-US" sz="2200" dirty="0" err="1">
                <a:solidFill>
                  <a:schemeClr val="dk1"/>
                </a:solidFill>
                <a:latin typeface="Source Sans Pro Light" charset="0"/>
                <a:ea typeface="Source Sans Pro Light" charset="0"/>
                <a:cs typeface="Source Sans Pro Light" charset="0"/>
                <a:sym typeface="Helvetica Neue"/>
              </a:rPr>
              <a:t>dist</a:t>
            </a:r>
            <a:r>
              <a:rPr lang="en-US" sz="2200" dirty="0">
                <a:solidFill>
                  <a:schemeClr val="dk1"/>
                </a:solidFill>
                <a:latin typeface="Source Sans Pro Light" charset="0"/>
                <a:ea typeface="Source Sans Pro Light" charset="0"/>
                <a:cs typeface="Source Sans Pro Light" charset="0"/>
                <a:sym typeface="Helvetica Neue"/>
              </a:rPr>
              <a:t> </a:t>
            </a:r>
            <a:r>
              <a:rPr lang="en-US" sz="2200" dirty="0" err="1">
                <a:solidFill>
                  <a:schemeClr val="dk1"/>
                </a:solidFill>
                <a:latin typeface="Source Sans Pro Light" charset="0"/>
                <a:ea typeface="Source Sans Pro Light" charset="0"/>
                <a:cs typeface="Source Sans Pro Light" charset="0"/>
                <a:sym typeface="Helvetica Neue"/>
              </a:rPr>
              <a:t>algos</a:t>
            </a:r>
            <a:endParaRPr lang="en-US" sz="2200" dirty="0">
              <a:solidFill>
                <a:schemeClr val="dk1"/>
              </a:solidFill>
              <a:latin typeface="Source Sans Pro Light" charset="0"/>
              <a:ea typeface="Source Sans Pro Light" charset="0"/>
              <a:cs typeface="Source Sans Pro Light" charset="0"/>
              <a:sym typeface="Helvetica Neue"/>
            </a:endParaRPr>
          </a:p>
          <a:p>
            <a:pPr lvl="1">
              <a:lnSpc>
                <a:spcPct val="120000"/>
              </a:lnSpc>
            </a:pPr>
            <a:r>
              <a:rPr lang="en-US" sz="2200" dirty="0">
                <a:solidFill>
                  <a:schemeClr val="dk1"/>
                </a:solidFill>
                <a:latin typeface="Source Sans Pro Light" charset="0"/>
                <a:ea typeface="Source Sans Pro Light" charset="0"/>
                <a:cs typeface="Source Sans Pro Light" charset="0"/>
                <a:sym typeface="Helvetica Neue"/>
              </a:rPr>
              <a:t>“Democratize”  technology, e.g., cloud computing, </a:t>
            </a:r>
            <a:r>
              <a:rPr lang="en-US" sz="2200" dirty="0" err="1">
                <a:solidFill>
                  <a:schemeClr val="dk1"/>
                </a:solidFill>
                <a:latin typeface="Source Sans Pro Light" charset="0"/>
                <a:ea typeface="Source Sans Pro Light" charset="0"/>
                <a:cs typeface="Source Sans Pro Light" charset="0"/>
                <a:sym typeface="Helvetica Neue"/>
              </a:rPr>
              <a:t>serverless</a:t>
            </a:r>
            <a:r>
              <a:rPr lang="en-US" sz="2200" dirty="0">
                <a:solidFill>
                  <a:schemeClr val="dk1"/>
                </a:solidFill>
                <a:latin typeface="Source Sans Pro Light" charset="0"/>
                <a:ea typeface="Source Sans Pro Light" charset="0"/>
                <a:cs typeface="Source Sans Pro Light" charset="0"/>
                <a:sym typeface="Helvetica Neue"/>
              </a:rPr>
              <a:t>, </a:t>
            </a:r>
            <a:r>
              <a:rPr lang="en-US" sz="2200" dirty="0" err="1">
                <a:solidFill>
                  <a:schemeClr val="dk1"/>
                </a:solidFill>
                <a:latin typeface="Source Sans Pro Light" charset="0"/>
                <a:ea typeface="Source Sans Pro Light" charset="0"/>
                <a:cs typeface="Source Sans Pro Light" charset="0"/>
                <a:sym typeface="Helvetica Neue"/>
              </a:rPr>
              <a:t>TensorFlow</a:t>
            </a:r>
            <a:endParaRPr lang="en-US" sz="2200" dirty="0">
              <a:solidFill>
                <a:schemeClr val="dk1"/>
              </a:solidFill>
              <a:latin typeface="Helvetica Neue"/>
              <a:ea typeface="Helvetica Neue"/>
              <a:cs typeface="Helvetica Neue"/>
              <a:sym typeface="Helvetica Neue"/>
            </a:endParaRPr>
          </a:p>
          <a:p>
            <a:pPr lvl="1">
              <a:lnSpc>
                <a:spcPct val="120000"/>
              </a:lnSpc>
            </a:pPr>
            <a:endParaRPr lang="en-US" dirty="0">
              <a:solidFill>
                <a:schemeClr val="dk1"/>
              </a:solidFill>
              <a:latin typeface="Source Sans Pro Light" charset="0"/>
              <a:ea typeface="Source Sans Pro Light" charset="0"/>
              <a:cs typeface="Source Sans Pro Light" charset="0"/>
              <a:sym typeface="Helvetica Neue"/>
            </a:endParaRPr>
          </a:p>
          <a:p>
            <a:pPr lvl="1">
              <a:lnSpc>
                <a:spcPct val="120000"/>
              </a:lnSpc>
            </a:pPr>
            <a:endParaRPr lang="en-US" dirty="0">
              <a:solidFill>
                <a:schemeClr val="dk1"/>
              </a:solidFill>
              <a:latin typeface="Source Sans Pro Light" charset="0"/>
              <a:ea typeface="Source Sans Pro Light" charset="0"/>
              <a:cs typeface="Source Sans Pro Light" charset="0"/>
              <a:sym typeface="Helvetica Neue"/>
            </a:endParaRPr>
          </a:p>
          <a:p>
            <a:pPr lvl="1">
              <a:lnSpc>
                <a:spcPct val="120000"/>
              </a:lnSpc>
            </a:pPr>
            <a:endParaRPr lang="en-US" dirty="0">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189963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Priority (1/2)</a:t>
            </a:r>
          </a:p>
        </p:txBody>
      </p:sp>
      <p:sp>
        <p:nvSpPr>
          <p:cNvPr id="3" name="Content Placeholder 2"/>
          <p:cNvSpPr>
            <a:spLocks noGrp="1"/>
          </p:cNvSpPr>
          <p:nvPr>
            <p:ph idx="1"/>
          </p:nvPr>
        </p:nvSpPr>
        <p:spPr>
          <a:xfrm>
            <a:off x="169863" y="864158"/>
            <a:ext cx="8850312" cy="4149969"/>
          </a:xfrm>
        </p:spPr>
        <p:txBody>
          <a:bodyPr>
            <a:normAutofit fontScale="92500" lnSpcReduction="10000"/>
          </a:bodyPr>
          <a:lstStyle/>
          <a:p>
            <a:r>
              <a:rPr lang="en-US" dirty="0"/>
              <a:t>You experience problem first-hand</a:t>
            </a:r>
          </a:p>
          <a:p>
            <a:pPr lvl="1"/>
            <a:r>
              <a:rPr lang="en-US" dirty="0"/>
              <a:t>One of the main reasons we are building systems/artifacts</a:t>
            </a:r>
          </a:p>
          <a:p>
            <a:pPr marL="1371600" lvl="2" indent="-457200">
              <a:buFont typeface="+mj-lt"/>
              <a:buAutoNum type="arabicPeriod"/>
            </a:pPr>
            <a:r>
              <a:rPr lang="en-US" dirty="0"/>
              <a:t>Build system solving a “need”</a:t>
            </a:r>
          </a:p>
          <a:p>
            <a:pPr marL="1371600" lvl="2" indent="-457200">
              <a:buFont typeface="+mj-lt"/>
              <a:buAutoNum type="arabicPeriod"/>
            </a:pPr>
            <a:r>
              <a:rPr lang="en-US" dirty="0"/>
              <a:t>Have people use it </a:t>
            </a:r>
          </a:p>
          <a:p>
            <a:pPr marL="1371600" lvl="2" indent="-457200">
              <a:buFont typeface="+mj-lt"/>
              <a:buAutoNum type="arabicPeriod"/>
            </a:pPr>
            <a:r>
              <a:rPr lang="en-US" dirty="0"/>
              <a:t>Understand things people want to do with your system, you haven’t thought about</a:t>
            </a:r>
          </a:p>
          <a:p>
            <a:pPr marL="1371600" lvl="2" indent="-457200">
              <a:buFont typeface="+mj-lt"/>
              <a:buAutoNum type="arabicPeriod"/>
            </a:pPr>
            <a:r>
              <a:rPr lang="en-US" dirty="0"/>
              <a:t>Now you have a problem, you’ve “seen” first!</a:t>
            </a:r>
          </a:p>
          <a:p>
            <a:r>
              <a:rPr lang="en-US" dirty="0"/>
              <a:t>Take a bet on a new area and dive in</a:t>
            </a:r>
          </a:p>
          <a:p>
            <a:pPr lvl="1"/>
            <a:r>
              <a:rPr lang="en-US" dirty="0"/>
              <a:t>Because it’s new area, few people are working on it</a:t>
            </a:r>
          </a:p>
          <a:p>
            <a:pPr lvl="1"/>
            <a:r>
              <a:rPr lang="en-US" dirty="0"/>
              <a:t>This is one thing Berkeley has been excelling at, e.g.,</a:t>
            </a:r>
          </a:p>
          <a:p>
            <a:pPr lvl="2"/>
            <a:r>
              <a:rPr lang="en-US" dirty="0"/>
              <a:t>Complexity theory, approximate algorithms, databases, networking, sensor networks, OSes (UNIX), NOW, Big Data, ML, …</a:t>
            </a:r>
          </a:p>
        </p:txBody>
      </p:sp>
    </p:spTree>
    <p:extLst>
      <p:ext uri="{BB962C8B-B14F-4D97-AF65-F5344CB8AC3E}">
        <p14:creationId xmlns:p14="http://schemas.microsoft.com/office/powerpoint/2010/main" val="65041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Priority (2/2)</a:t>
            </a:r>
          </a:p>
        </p:txBody>
      </p:sp>
      <p:sp>
        <p:nvSpPr>
          <p:cNvPr id="3" name="Content Placeholder 2"/>
          <p:cNvSpPr>
            <a:spLocks noGrp="1"/>
          </p:cNvSpPr>
          <p:nvPr>
            <p:ph idx="1"/>
          </p:nvPr>
        </p:nvSpPr>
        <p:spPr>
          <a:xfrm>
            <a:off x="169863" y="984739"/>
            <a:ext cx="8850312" cy="4049486"/>
          </a:xfrm>
        </p:spPr>
        <p:txBody>
          <a:bodyPr>
            <a:normAutofit fontScale="77500" lnSpcReduction="20000"/>
          </a:bodyPr>
          <a:lstStyle/>
          <a:p>
            <a:pPr>
              <a:lnSpc>
                <a:spcPct val="120000"/>
              </a:lnSpc>
            </a:pPr>
            <a:r>
              <a:rPr lang="en-US" dirty="0"/>
              <a:t>Talk with people from other areas to find new problems, e.g.,</a:t>
            </a:r>
          </a:p>
          <a:p>
            <a:pPr lvl="1">
              <a:lnSpc>
                <a:spcPct val="120000"/>
              </a:lnSpc>
            </a:pPr>
            <a:r>
              <a:rPr lang="en-US" dirty="0"/>
              <a:t>Spark motivated by </a:t>
            </a:r>
            <a:r>
              <a:rPr lang="en-US" dirty="0" err="1"/>
              <a:t>Matei’s</a:t>
            </a:r>
            <a:r>
              <a:rPr lang="en-US" dirty="0"/>
              <a:t> trying to solve a ML postdoc’s (Lester Mackey) problem </a:t>
            </a:r>
          </a:p>
          <a:p>
            <a:pPr>
              <a:lnSpc>
                <a:spcPct val="120000"/>
              </a:lnSpc>
            </a:pPr>
            <a:endParaRPr lang="en-US" dirty="0"/>
          </a:p>
          <a:p>
            <a:pPr>
              <a:lnSpc>
                <a:spcPct val="120000"/>
              </a:lnSpc>
            </a:pPr>
            <a:r>
              <a:rPr lang="en-US" dirty="0"/>
              <a:t>Berkeley’s labs are set up to encourage you do exactly this!</a:t>
            </a:r>
          </a:p>
          <a:p>
            <a:pPr marL="457200" lvl="1" indent="0">
              <a:lnSpc>
                <a:spcPct val="120000"/>
              </a:lnSpc>
              <a:buNone/>
            </a:pPr>
            <a:r>
              <a:rPr lang="en-US" dirty="0"/>
              <a:t>“</a:t>
            </a:r>
            <a:r>
              <a:rPr lang="en-US" i="1" dirty="0"/>
              <a:t>I notice that if you have the door to your office closed, you get more work done today and tomorrow, and you are more productive than most. But 10 years later somehow you don't know quite know what problems are worth working on; all the hard work you do is sort of tangential in importance. … I can say there is a pretty good correlation between those who work with the doors open and those who ultimately do important things</a:t>
            </a:r>
            <a:r>
              <a:rPr lang="en-US" dirty="0"/>
              <a:t>.” 					</a:t>
            </a:r>
          </a:p>
          <a:p>
            <a:pPr marL="457200" lvl="1" indent="0" algn="r">
              <a:lnSpc>
                <a:spcPct val="120000"/>
              </a:lnSpc>
              <a:buNone/>
            </a:pPr>
            <a:r>
              <a:rPr lang="en-US" dirty="0"/>
              <a:t>– Richard Hamming, Turing Award Winner</a:t>
            </a:r>
          </a:p>
          <a:p>
            <a:pPr marL="457200" lvl="1" indent="0" algn="r">
              <a:lnSpc>
                <a:spcPct val="120000"/>
              </a:lnSpc>
              <a:buNone/>
            </a:pPr>
            <a:r>
              <a:rPr lang="en-US" sz="2000" dirty="0"/>
              <a:t>(“You and Your Research” : </a:t>
            </a:r>
            <a:r>
              <a:rPr lang="en-US" sz="2000" dirty="0">
                <a:hlinkClick r:id="rId2"/>
              </a:rPr>
              <a:t>http://www.cs.virginia.edu/~robins/YouAndYourResearch.html</a:t>
            </a:r>
            <a:r>
              <a:rPr lang="en-US" sz="2000" dirty="0"/>
              <a:t>)</a:t>
            </a:r>
          </a:p>
        </p:txBody>
      </p:sp>
    </p:spTree>
    <p:extLst>
      <p:ext uri="{BB962C8B-B14F-4D97-AF65-F5344CB8AC3E}">
        <p14:creationId xmlns:p14="http://schemas.microsoft.com/office/powerpoint/2010/main" val="162451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a:t>
            </a:r>
          </a:p>
        </p:txBody>
      </p:sp>
      <p:sp>
        <p:nvSpPr>
          <p:cNvPr id="3" name="Content Placeholder 2"/>
          <p:cNvSpPr>
            <a:spLocks noGrp="1"/>
          </p:cNvSpPr>
          <p:nvPr>
            <p:ph idx="1"/>
          </p:nvPr>
        </p:nvSpPr>
        <p:spPr/>
        <p:txBody>
          <a:bodyPr/>
          <a:lstStyle/>
          <a:p>
            <a:pPr marL="0"/>
            <a:r>
              <a:rPr lang="en-US" dirty="0"/>
              <a:t>If you do not have expertise to solve the problem, talk with people who do!</a:t>
            </a:r>
          </a:p>
          <a:p>
            <a:pPr marL="0"/>
            <a:endParaRPr lang="en-US" dirty="0"/>
          </a:p>
          <a:p>
            <a:pPr marL="0"/>
            <a:r>
              <a:rPr lang="en-US" dirty="0"/>
              <a:t>Again, labs like </a:t>
            </a:r>
            <a:r>
              <a:rPr lang="en-US" dirty="0" err="1"/>
              <a:t>RISELab</a:t>
            </a:r>
            <a:r>
              <a:rPr lang="en-US" dirty="0"/>
              <a:t> are set up to encourage you do exactly this!	</a:t>
            </a:r>
          </a:p>
        </p:txBody>
      </p:sp>
    </p:spTree>
    <p:extLst>
      <p:ext uri="{BB962C8B-B14F-4D97-AF65-F5344CB8AC3E}">
        <p14:creationId xmlns:p14="http://schemas.microsoft.com/office/powerpoint/2010/main" val="25673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63" y="93891"/>
            <a:ext cx="8850312" cy="857250"/>
          </a:xfrm>
        </p:spPr>
        <p:txBody>
          <a:bodyPr/>
          <a:lstStyle/>
          <a:p>
            <a:r>
              <a:rPr lang="en-US" dirty="0" err="1"/>
              <a:t>Incrementality</a:t>
            </a:r>
            <a:endParaRPr lang="en-US" dirty="0"/>
          </a:p>
        </p:txBody>
      </p:sp>
      <p:sp>
        <p:nvSpPr>
          <p:cNvPr id="3" name="Content Placeholder 2"/>
          <p:cNvSpPr>
            <a:spLocks noGrp="1"/>
          </p:cNvSpPr>
          <p:nvPr>
            <p:ph idx="1"/>
          </p:nvPr>
        </p:nvSpPr>
        <p:spPr>
          <a:xfrm>
            <a:off x="169863" y="763675"/>
            <a:ext cx="8850312" cy="4582048"/>
          </a:xfrm>
        </p:spPr>
        <p:txBody>
          <a:bodyPr>
            <a:normAutofit fontScale="70000" lnSpcReduction="20000"/>
          </a:bodyPr>
          <a:lstStyle/>
          <a:p>
            <a:pPr marL="0">
              <a:lnSpc>
                <a:spcPct val="120000"/>
              </a:lnSpc>
            </a:pPr>
            <a:r>
              <a:rPr lang="en-US" dirty="0"/>
              <a:t>Reach the first meaningful milestone fast</a:t>
            </a:r>
          </a:p>
          <a:p>
            <a:pPr marL="285750" lvl="1">
              <a:lnSpc>
                <a:spcPct val="120000"/>
              </a:lnSpc>
            </a:pPr>
            <a:r>
              <a:rPr lang="en-US" dirty="0"/>
              <a:t>Critical to get the project off the ground, maintain the excitement of the students and, if a system, start growing community </a:t>
            </a:r>
          </a:p>
          <a:p>
            <a:pPr marL="285750" lvl="1">
              <a:lnSpc>
                <a:spcPct val="120000"/>
              </a:lnSpc>
            </a:pPr>
            <a:r>
              <a:rPr lang="en-US" dirty="0"/>
              <a:t>Examples: </a:t>
            </a:r>
            <a:r>
              <a:rPr lang="en-US" dirty="0" err="1"/>
              <a:t>Mesos</a:t>
            </a:r>
            <a:r>
              <a:rPr lang="en-US" dirty="0"/>
              <a:t>, Spark provided an useful system within 1 year</a:t>
            </a:r>
          </a:p>
          <a:p>
            <a:pPr marL="0">
              <a:lnSpc>
                <a:spcPct val="120000"/>
              </a:lnSpc>
            </a:pPr>
            <a:r>
              <a:rPr lang="en-US" dirty="0"/>
              <a:t>Decompose project in a series of milestones providing increasing value</a:t>
            </a:r>
          </a:p>
          <a:p>
            <a:pPr marL="285750" lvl="1">
              <a:lnSpc>
                <a:spcPct val="120000"/>
              </a:lnSpc>
            </a:pPr>
            <a:r>
              <a:rPr lang="en-US" dirty="0"/>
              <a:t>Examples: Spark core → Shark (SQL) → Streaming → </a:t>
            </a:r>
            <a:r>
              <a:rPr lang="en-US" dirty="0" err="1"/>
              <a:t>Mllib</a:t>
            </a:r>
            <a:endParaRPr lang="en-US" dirty="0"/>
          </a:p>
          <a:p>
            <a:pPr marL="285750" lvl="1">
              <a:lnSpc>
                <a:spcPct val="120000"/>
              </a:lnSpc>
            </a:pPr>
            <a:r>
              <a:rPr lang="en-US" dirty="0"/>
              <a:t>Developing a chess algorithm to first beat an amateur, then a master, then a grand master, and finally the world champion </a:t>
            </a:r>
          </a:p>
          <a:p>
            <a:pPr marL="0">
              <a:lnSpc>
                <a:spcPct val="120000"/>
              </a:lnSpc>
            </a:pPr>
            <a:r>
              <a:rPr lang="en-US" dirty="0"/>
              <a:t>Holly grail example: Bell Labs achieving its vision of “enabling </a:t>
            </a:r>
            <a:br>
              <a:rPr lang="en-US" dirty="0"/>
            </a:br>
            <a:r>
              <a:rPr lang="en-US" dirty="0"/>
              <a:t>any two people in the world communicate”</a:t>
            </a:r>
          </a:p>
          <a:p>
            <a:pPr marL="285750" lvl="1">
              <a:lnSpc>
                <a:spcPct val="120000"/>
              </a:lnSpc>
            </a:pPr>
            <a:r>
              <a:rPr lang="en-US" dirty="0"/>
              <a:t>Enable two people to talk by phone between Boston and NY</a:t>
            </a:r>
          </a:p>
          <a:p>
            <a:pPr marL="285750" lvl="1">
              <a:lnSpc>
                <a:spcPct val="120000"/>
              </a:lnSpc>
            </a:pPr>
            <a:r>
              <a:rPr lang="en-US" dirty="0"/>
              <a:t>Enable two people to talk by phone across US between NY and SF</a:t>
            </a:r>
          </a:p>
          <a:p>
            <a:pPr marL="285750" lvl="1">
              <a:lnSpc>
                <a:spcPct val="120000"/>
              </a:lnSpc>
            </a:pPr>
            <a:r>
              <a:rPr lang="en-US" dirty="0"/>
              <a:t>Enable two people to talk by phone across Atlantic between NY and London…. </a:t>
            </a:r>
            <a:br>
              <a:rPr lang="en-US" dirty="0"/>
            </a:br>
            <a:r>
              <a:rPr lang="en-US" dirty="0"/>
              <a:t>(see “The Idea Factory” book) </a:t>
            </a:r>
          </a:p>
        </p:txBody>
      </p:sp>
      <p:pic>
        <p:nvPicPr>
          <p:cNvPr id="5" name="Picture 4"/>
          <p:cNvPicPr>
            <a:picLocks noChangeAspect="1"/>
          </p:cNvPicPr>
          <p:nvPr/>
        </p:nvPicPr>
        <p:blipFill>
          <a:blip r:embed="rId2"/>
          <a:stretch>
            <a:fillRect/>
          </a:stretch>
        </p:blipFill>
        <p:spPr>
          <a:xfrm>
            <a:off x="7780677" y="3044651"/>
            <a:ext cx="1368220" cy="2098849"/>
          </a:xfrm>
          <a:prstGeom prst="rect">
            <a:avLst/>
          </a:prstGeom>
        </p:spPr>
      </p:pic>
    </p:spTree>
    <p:extLst>
      <p:ext uri="{BB962C8B-B14F-4D97-AF65-F5344CB8AC3E}">
        <p14:creationId xmlns:p14="http://schemas.microsoft.com/office/powerpoint/2010/main" val="6721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picking a problem</a:t>
            </a:r>
          </a:p>
        </p:txBody>
      </p:sp>
      <p:sp>
        <p:nvSpPr>
          <p:cNvPr id="3" name="Content Placeholder 2"/>
          <p:cNvSpPr>
            <a:spLocks noGrp="1"/>
          </p:cNvSpPr>
          <p:nvPr>
            <p:ph idx="1"/>
          </p:nvPr>
        </p:nvSpPr>
        <p:spPr>
          <a:xfrm>
            <a:off x="169863" y="1063625"/>
            <a:ext cx="8850312" cy="4151470"/>
          </a:xfrm>
        </p:spPr>
        <p:txBody>
          <a:bodyPr>
            <a:normAutofit fontScale="70000" lnSpcReduction="20000"/>
          </a:bodyPr>
          <a:lstStyle/>
          <a:p>
            <a:pPr marL="0">
              <a:lnSpc>
                <a:spcPct val="120000"/>
              </a:lnSpc>
            </a:pPr>
            <a:r>
              <a:rPr lang="en-US" dirty="0"/>
              <a:t>What will happen if I solve this problem? Will anyone care? Will anything change in the way people do things?</a:t>
            </a:r>
          </a:p>
          <a:p>
            <a:pPr marL="285750" lvl="1">
              <a:lnSpc>
                <a:spcPct val="120000"/>
              </a:lnSpc>
            </a:pPr>
            <a:r>
              <a:rPr lang="en-US" dirty="0"/>
              <a:t>If you hope for a quantitative gain, simplify the problem and see improvement; if improvement not what you hopped for, reconsider</a:t>
            </a:r>
          </a:p>
          <a:p>
            <a:pPr marL="1658938" lvl="4">
              <a:lnSpc>
                <a:spcPct val="120000"/>
              </a:lnSpc>
            </a:pPr>
            <a:endParaRPr lang="en-US" dirty="0"/>
          </a:p>
          <a:p>
            <a:pPr marL="0">
              <a:lnSpc>
                <a:spcPct val="120000"/>
              </a:lnSpc>
            </a:pPr>
            <a:r>
              <a:rPr lang="en-US" dirty="0"/>
              <a:t>Who else is working on the problem? (Again, big caveat here; if you believe the problem is important an you can solve it go for it!)</a:t>
            </a:r>
          </a:p>
          <a:p>
            <a:pPr marL="1198563" lvl="3">
              <a:lnSpc>
                <a:spcPct val="120000"/>
              </a:lnSpc>
            </a:pPr>
            <a:endParaRPr lang="en-US" dirty="0"/>
          </a:p>
          <a:p>
            <a:pPr marL="0">
              <a:lnSpc>
                <a:spcPct val="120000"/>
              </a:lnSpc>
            </a:pPr>
            <a:r>
              <a:rPr lang="en-US" dirty="0"/>
              <a:t>Why me? Do I have any edge on solving this problem? Am I expert in some techniques I think it will help me solve it? Did I solve similar problems? </a:t>
            </a:r>
          </a:p>
          <a:p>
            <a:pPr marL="1198563" lvl="3">
              <a:lnSpc>
                <a:spcPct val="120000"/>
              </a:lnSpc>
            </a:pPr>
            <a:endParaRPr lang="en-US" dirty="0"/>
          </a:p>
          <a:p>
            <a:pPr marL="0">
              <a:lnSpc>
                <a:spcPct val="120000"/>
              </a:lnSpc>
            </a:pPr>
            <a:r>
              <a:rPr lang="en-US" dirty="0"/>
              <a:t>Is there a meaningful milestone I can get to fast? </a:t>
            </a:r>
          </a:p>
        </p:txBody>
      </p:sp>
    </p:spTree>
    <p:extLst>
      <p:ext uri="{BB962C8B-B14F-4D97-AF65-F5344CB8AC3E}">
        <p14:creationId xmlns:p14="http://schemas.microsoft.com/office/powerpoint/2010/main" val="106780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problems I worked on</a:t>
            </a:r>
          </a:p>
        </p:txBody>
      </p:sp>
      <p:graphicFrame>
        <p:nvGraphicFramePr>
          <p:cNvPr id="4" name="Google Shape;113;p17"/>
          <p:cNvGraphicFramePr/>
          <p:nvPr/>
        </p:nvGraphicFramePr>
        <p:xfrm>
          <a:off x="169863" y="968657"/>
          <a:ext cx="8788032" cy="1447816"/>
        </p:xfrm>
        <a:graphic>
          <a:graphicData uri="http://schemas.openxmlformats.org/drawingml/2006/table">
            <a:tbl>
              <a:tblPr firstRow="1" bandRow="1">
                <a:noFill/>
              </a:tblPr>
              <a:tblGrid>
                <a:gridCol w="945504">
                  <a:extLst>
                    <a:ext uri="{9D8B030D-6E8A-4147-A177-3AD203B41FA5}">
                      <a16:colId xmlns:a16="http://schemas.microsoft.com/office/drawing/2014/main" val="20000"/>
                    </a:ext>
                  </a:extLst>
                </a:gridCol>
                <a:gridCol w="1607736">
                  <a:extLst>
                    <a:ext uri="{9D8B030D-6E8A-4147-A177-3AD203B41FA5}">
                      <a16:colId xmlns:a16="http://schemas.microsoft.com/office/drawing/2014/main" val="20001"/>
                    </a:ext>
                  </a:extLst>
                </a:gridCol>
                <a:gridCol w="1777092">
                  <a:extLst>
                    <a:ext uri="{9D8B030D-6E8A-4147-A177-3AD203B41FA5}">
                      <a16:colId xmlns:a16="http://schemas.microsoft.com/office/drawing/2014/main" val="20002"/>
                    </a:ext>
                  </a:extLst>
                </a:gridCol>
                <a:gridCol w="1587131">
                  <a:extLst>
                    <a:ext uri="{9D8B030D-6E8A-4147-A177-3AD203B41FA5}">
                      <a16:colId xmlns:a16="http://schemas.microsoft.com/office/drawing/2014/main" val="20003"/>
                    </a:ext>
                  </a:extLst>
                </a:gridCol>
                <a:gridCol w="1401000">
                  <a:extLst>
                    <a:ext uri="{9D8B030D-6E8A-4147-A177-3AD203B41FA5}">
                      <a16:colId xmlns:a16="http://schemas.microsoft.com/office/drawing/2014/main" val="20004"/>
                    </a:ext>
                  </a:extLst>
                </a:gridCol>
                <a:gridCol w="1469569">
                  <a:extLst>
                    <a:ext uri="{9D8B030D-6E8A-4147-A177-3AD203B41FA5}">
                      <a16:colId xmlns:a16="http://schemas.microsoft.com/office/drawing/2014/main" val="20005"/>
                    </a:ext>
                  </a:extLst>
                </a:gridCol>
              </a:tblGrid>
              <a:tr h="525788">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Problem</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Impact</a:t>
                      </a:r>
                      <a:br>
                        <a:rPr lang="en-US" sz="1500" b="1" i="1" u="none" strike="noStrike" cap="none" dirty="0">
                          <a:latin typeface="Source Sans Pro" charset="0"/>
                          <a:ea typeface="Source Sans Pro" charset="0"/>
                          <a:cs typeface="Source Sans Pro" charset="0"/>
                          <a:sym typeface="Helvetica Neue"/>
                        </a:rPr>
                      </a:br>
                      <a:r>
                        <a:rPr lang="en-US" sz="1500" b="1" i="1" u="none" strike="noStrike" cap="none" dirty="0">
                          <a:latin typeface="Source Sans Pro" charset="0"/>
                          <a:ea typeface="Source Sans Pro" charset="0"/>
                          <a:cs typeface="Source Sans Pro" charset="0"/>
                          <a:sym typeface="Helvetica Neue"/>
                        </a:rPr>
                        <a:t> </a:t>
                      </a:r>
                      <a:r>
                        <a:rPr lang="en-US" sz="1100" b="1" i="1" u="none" strike="noStrike" cap="none" dirty="0">
                          <a:latin typeface="Source Sans Pro" charset="0"/>
                          <a:ea typeface="Source Sans Pro" charset="0"/>
                          <a:cs typeface="Source Sans Pro" charset="0"/>
                          <a:sym typeface="Helvetica Neue"/>
                        </a:rPr>
                        <a:t>(problem formulation)</a:t>
                      </a:r>
                      <a:endParaRPr sz="11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Priority</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Edge</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Incremental</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Comments</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extLst>
                  <a:ext uri="{0D108BD9-81ED-4DB2-BD59-A6C34878D82A}">
                    <a16:rowId xmlns:a16="http://schemas.microsoft.com/office/drawing/2014/main" val="10000"/>
                  </a:ext>
                </a:extLst>
              </a:tr>
              <a:tr h="891548">
                <a:tc>
                  <a:txBody>
                    <a:bodyPr/>
                    <a:lstStyle/>
                    <a:p>
                      <a:pPr marL="0" marR="0" lvl="0" indent="0" algn="l" rtl="0">
                        <a:spcBef>
                          <a:spcPts val="0"/>
                        </a:spcBef>
                        <a:spcAft>
                          <a:spcPts val="0"/>
                        </a:spcAft>
                        <a:buNone/>
                      </a:pPr>
                      <a:r>
                        <a:rPr lang="en-US" sz="1400" u="none" strike="noStrike" cap="none" dirty="0">
                          <a:latin typeface="Source Sans Pro" charset="0"/>
                          <a:ea typeface="Source Sans Pro" charset="0"/>
                          <a:cs typeface="Source Sans Pro" charset="0"/>
                          <a:sym typeface="Helvetica Neue"/>
                        </a:rPr>
                        <a:t>Chord</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Need for decentralized (no liability), efficient P2P system  </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Among several groups working on it</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Experts in distributed systems and algorithms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Followed by many refinements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At some point, most cited paper</a:t>
                      </a:r>
                      <a:endParaRPr sz="1400" dirty="0">
                        <a:latin typeface="Source Sans Pro" charset="0"/>
                        <a:ea typeface="Source Sans Pro" charset="0"/>
                        <a:cs typeface="Source Sans Pro" charset="0"/>
                        <a:sym typeface="Helvetica Neue"/>
                      </a:endParaRPr>
                    </a:p>
                  </a:txBody>
                  <a:tcPr marL="68588" marR="68588" marT="34294" marB="34294"/>
                </a:tc>
                <a:extLst>
                  <a:ext uri="{0D108BD9-81ED-4DB2-BD59-A6C34878D82A}">
                    <a16:rowId xmlns:a16="http://schemas.microsoft.com/office/drawing/2014/main" val="10001"/>
                  </a:ext>
                </a:extLst>
              </a:tr>
            </a:tbl>
          </a:graphicData>
        </a:graphic>
      </p:graphicFrame>
      <p:sp>
        <p:nvSpPr>
          <p:cNvPr id="5" name="TextBox 4"/>
          <p:cNvSpPr txBox="1"/>
          <p:nvPr/>
        </p:nvSpPr>
        <p:spPr>
          <a:xfrm>
            <a:off x="7406433" y="1999622"/>
            <a:ext cx="1619354" cy="307777"/>
          </a:xfrm>
          <a:prstGeom prst="rect">
            <a:avLst/>
          </a:prstGeom>
          <a:noFill/>
        </p:spPr>
        <p:txBody>
          <a:bodyPr wrap="none" rtlCol="0">
            <a:spAutoFit/>
          </a:bodyPr>
          <a:lstStyle/>
          <a:p>
            <a:r>
              <a:rPr lang="en-US" sz="1400" b="1">
                <a:solidFill>
                  <a:srgbClr val="FF9400"/>
                </a:solidFill>
                <a:latin typeface="Helvetica" charset="0"/>
                <a:ea typeface="Helvetica" charset="0"/>
                <a:cs typeface="Helvetica" charset="0"/>
              </a:rPr>
              <a:t>13,600</a:t>
            </a:r>
            <a:r>
              <a:rPr lang="en-US" sz="1400" b="1" dirty="0">
                <a:solidFill>
                  <a:srgbClr val="FF9400"/>
                </a:solidFill>
                <a:latin typeface="Helvetica" charset="0"/>
                <a:ea typeface="Helvetica" charset="0"/>
                <a:cs typeface="Helvetica" charset="0"/>
              </a:rPr>
              <a:t>+ citations</a:t>
            </a:r>
          </a:p>
        </p:txBody>
      </p:sp>
    </p:spTree>
    <p:extLst>
      <p:ext uri="{BB962C8B-B14F-4D97-AF65-F5344CB8AC3E}">
        <p14:creationId xmlns:p14="http://schemas.microsoft.com/office/powerpoint/2010/main" val="1294456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problems I worked on</a:t>
            </a:r>
          </a:p>
        </p:txBody>
      </p:sp>
      <p:graphicFrame>
        <p:nvGraphicFramePr>
          <p:cNvPr id="4" name="Google Shape;113;p17"/>
          <p:cNvGraphicFramePr/>
          <p:nvPr/>
        </p:nvGraphicFramePr>
        <p:xfrm>
          <a:off x="169863" y="968657"/>
          <a:ext cx="8788032" cy="2583204"/>
        </p:xfrm>
        <a:graphic>
          <a:graphicData uri="http://schemas.openxmlformats.org/drawingml/2006/table">
            <a:tbl>
              <a:tblPr firstRow="1" bandRow="1">
                <a:noFill/>
              </a:tblPr>
              <a:tblGrid>
                <a:gridCol w="945504">
                  <a:extLst>
                    <a:ext uri="{9D8B030D-6E8A-4147-A177-3AD203B41FA5}">
                      <a16:colId xmlns:a16="http://schemas.microsoft.com/office/drawing/2014/main" val="20000"/>
                    </a:ext>
                  </a:extLst>
                </a:gridCol>
                <a:gridCol w="1607736">
                  <a:extLst>
                    <a:ext uri="{9D8B030D-6E8A-4147-A177-3AD203B41FA5}">
                      <a16:colId xmlns:a16="http://schemas.microsoft.com/office/drawing/2014/main" val="20001"/>
                    </a:ext>
                  </a:extLst>
                </a:gridCol>
                <a:gridCol w="1777092">
                  <a:extLst>
                    <a:ext uri="{9D8B030D-6E8A-4147-A177-3AD203B41FA5}">
                      <a16:colId xmlns:a16="http://schemas.microsoft.com/office/drawing/2014/main" val="20002"/>
                    </a:ext>
                  </a:extLst>
                </a:gridCol>
                <a:gridCol w="1587131">
                  <a:extLst>
                    <a:ext uri="{9D8B030D-6E8A-4147-A177-3AD203B41FA5}">
                      <a16:colId xmlns:a16="http://schemas.microsoft.com/office/drawing/2014/main" val="20003"/>
                    </a:ext>
                  </a:extLst>
                </a:gridCol>
                <a:gridCol w="1401000">
                  <a:extLst>
                    <a:ext uri="{9D8B030D-6E8A-4147-A177-3AD203B41FA5}">
                      <a16:colId xmlns:a16="http://schemas.microsoft.com/office/drawing/2014/main" val="20004"/>
                    </a:ext>
                  </a:extLst>
                </a:gridCol>
                <a:gridCol w="1469569">
                  <a:extLst>
                    <a:ext uri="{9D8B030D-6E8A-4147-A177-3AD203B41FA5}">
                      <a16:colId xmlns:a16="http://schemas.microsoft.com/office/drawing/2014/main" val="20005"/>
                    </a:ext>
                  </a:extLst>
                </a:gridCol>
              </a:tblGrid>
              <a:tr h="525788">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Problem</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Impact</a:t>
                      </a:r>
                      <a:br>
                        <a:rPr lang="en-US" sz="1500" b="1" i="1" u="none" strike="noStrike" cap="none" dirty="0">
                          <a:latin typeface="Source Sans Pro" charset="0"/>
                          <a:ea typeface="Source Sans Pro" charset="0"/>
                          <a:cs typeface="Source Sans Pro" charset="0"/>
                          <a:sym typeface="Helvetica Neue"/>
                        </a:rPr>
                      </a:br>
                      <a:r>
                        <a:rPr lang="en-US" sz="1500" b="1" i="1" u="none" strike="noStrike" cap="none" dirty="0">
                          <a:latin typeface="Source Sans Pro" charset="0"/>
                          <a:ea typeface="Source Sans Pro" charset="0"/>
                          <a:cs typeface="Source Sans Pro" charset="0"/>
                          <a:sym typeface="Helvetica Neue"/>
                        </a:rPr>
                        <a:t> </a:t>
                      </a:r>
                      <a:r>
                        <a:rPr lang="en-US" sz="1100" b="1" i="1" u="none" strike="noStrike" cap="none" dirty="0">
                          <a:latin typeface="Source Sans Pro" charset="0"/>
                          <a:ea typeface="Source Sans Pro" charset="0"/>
                          <a:cs typeface="Source Sans Pro" charset="0"/>
                          <a:sym typeface="Helvetica Neue"/>
                        </a:rPr>
                        <a:t>(problem formulation)</a:t>
                      </a:r>
                      <a:endParaRPr sz="11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Priority</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Edge</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Incremental</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Comments</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extLst>
                  <a:ext uri="{0D108BD9-81ED-4DB2-BD59-A6C34878D82A}">
                    <a16:rowId xmlns:a16="http://schemas.microsoft.com/office/drawing/2014/main" val="10000"/>
                  </a:ext>
                </a:extLst>
              </a:tr>
              <a:tr h="891548">
                <a:tc>
                  <a:txBody>
                    <a:bodyPr/>
                    <a:lstStyle/>
                    <a:p>
                      <a:pPr marL="0" marR="0" lvl="0" indent="0" algn="l" rtl="0">
                        <a:spcBef>
                          <a:spcPts val="0"/>
                        </a:spcBef>
                        <a:spcAft>
                          <a:spcPts val="0"/>
                        </a:spcAft>
                        <a:buNone/>
                      </a:pPr>
                      <a:r>
                        <a:rPr lang="en-US" sz="1400" u="none" strike="noStrike" cap="none" dirty="0">
                          <a:latin typeface="Source Sans Pro" charset="0"/>
                          <a:ea typeface="Source Sans Pro" charset="0"/>
                          <a:cs typeface="Source Sans Pro" charset="0"/>
                          <a:sym typeface="Helvetica Neue"/>
                        </a:rPr>
                        <a:t>Chord</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Need for decentralized (no liability), efficient P2P system  </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Among several groups working on it</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Experts in distributed systems and algorithms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Followed by many refinements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At some point, most cited paper</a:t>
                      </a:r>
                      <a:endParaRPr sz="1400" dirty="0">
                        <a:latin typeface="Source Sans Pro" charset="0"/>
                        <a:ea typeface="Source Sans Pro" charset="0"/>
                        <a:cs typeface="Source Sans Pro" charset="0"/>
                        <a:sym typeface="Helvetica Neue"/>
                      </a:endParaRPr>
                    </a:p>
                  </a:txBody>
                  <a:tcPr marL="68588" marR="68588" marT="34294" marB="34294"/>
                </a:tc>
                <a:extLst>
                  <a:ext uri="{0D108BD9-81ED-4DB2-BD59-A6C34878D82A}">
                    <a16:rowId xmlns:a16="http://schemas.microsoft.com/office/drawing/2014/main" val="10001"/>
                  </a:ext>
                </a:extLst>
              </a:tr>
              <a:tr h="1097288">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Spark</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Need for fast, general-purpose big data analytics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Among first to see ML use cases (AMPLab) and interactive queries (industry; Conviva, FB) </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Already experts in big data (in academia); started working on this 3 years earlier</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Core Spark (3,000 LoC); Shark, Streaming, ML libs</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High impact in industry</a:t>
                      </a:r>
                      <a:endParaRPr sz="1400" dirty="0">
                        <a:latin typeface="Source Sans Pro" charset="0"/>
                        <a:ea typeface="Source Sans Pro" charset="0"/>
                        <a:cs typeface="Source Sans Pro" charset="0"/>
                        <a:sym typeface="Helvetica Neue"/>
                      </a:endParaRPr>
                    </a:p>
                  </a:txBody>
                  <a:tcPr marL="68588" marR="68588" marT="34294" marB="34294"/>
                </a:tc>
                <a:extLst>
                  <a:ext uri="{0D108BD9-81ED-4DB2-BD59-A6C34878D82A}">
                    <a16:rowId xmlns:a16="http://schemas.microsoft.com/office/drawing/2014/main" val="10002"/>
                  </a:ext>
                </a:extLst>
              </a:tr>
            </a:tbl>
          </a:graphicData>
        </a:graphic>
      </p:graphicFrame>
      <p:sp>
        <p:nvSpPr>
          <p:cNvPr id="5" name="TextBox 4"/>
          <p:cNvSpPr txBox="1"/>
          <p:nvPr/>
        </p:nvSpPr>
        <p:spPr>
          <a:xfrm>
            <a:off x="7406433" y="1999622"/>
            <a:ext cx="1619354" cy="307777"/>
          </a:xfrm>
          <a:prstGeom prst="rect">
            <a:avLst/>
          </a:prstGeom>
          <a:noFill/>
        </p:spPr>
        <p:txBody>
          <a:bodyPr wrap="none" rtlCol="0">
            <a:spAutoFit/>
          </a:bodyPr>
          <a:lstStyle/>
          <a:p>
            <a:r>
              <a:rPr lang="en-US" sz="1400" b="1">
                <a:solidFill>
                  <a:srgbClr val="FF9400"/>
                </a:solidFill>
                <a:latin typeface="Helvetica" charset="0"/>
                <a:ea typeface="Helvetica" charset="0"/>
                <a:cs typeface="Helvetica" charset="0"/>
              </a:rPr>
              <a:t>13,600</a:t>
            </a:r>
            <a:r>
              <a:rPr lang="en-US" sz="1400" b="1" dirty="0">
                <a:solidFill>
                  <a:srgbClr val="FF9400"/>
                </a:solidFill>
                <a:latin typeface="Helvetica" charset="0"/>
                <a:ea typeface="Helvetica" charset="0"/>
                <a:cs typeface="Helvetica" charset="0"/>
              </a:rPr>
              <a:t>+ citations</a:t>
            </a:r>
          </a:p>
        </p:txBody>
      </p:sp>
      <p:sp>
        <p:nvSpPr>
          <p:cNvPr id="6" name="TextBox 5"/>
          <p:cNvSpPr txBox="1"/>
          <p:nvPr/>
        </p:nvSpPr>
        <p:spPr>
          <a:xfrm>
            <a:off x="7469067" y="3089507"/>
            <a:ext cx="1519968" cy="307777"/>
          </a:xfrm>
          <a:prstGeom prst="rect">
            <a:avLst/>
          </a:prstGeom>
          <a:noFill/>
        </p:spPr>
        <p:txBody>
          <a:bodyPr wrap="none" rtlCol="0">
            <a:spAutoFit/>
          </a:bodyPr>
          <a:lstStyle/>
          <a:p>
            <a:r>
              <a:rPr lang="en-US" sz="1400" b="1" dirty="0">
                <a:solidFill>
                  <a:srgbClr val="FF9400"/>
                </a:solidFill>
                <a:latin typeface="Helvetica" charset="0"/>
                <a:ea typeface="Helvetica" charset="0"/>
                <a:cs typeface="Helvetica" charset="0"/>
              </a:rPr>
              <a:t>3,940+ citations</a:t>
            </a:r>
          </a:p>
        </p:txBody>
      </p:sp>
    </p:spTree>
    <p:extLst>
      <p:ext uri="{BB962C8B-B14F-4D97-AF65-F5344CB8AC3E}">
        <p14:creationId xmlns:p14="http://schemas.microsoft.com/office/powerpoint/2010/main" val="3690248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4ADD8-6BFE-3548-A374-E15131EC2A64}"/>
              </a:ext>
            </a:extLst>
          </p:cNvPr>
          <p:cNvSpPr>
            <a:spLocks noGrp="1"/>
          </p:cNvSpPr>
          <p:nvPr>
            <p:ph type="title"/>
          </p:nvPr>
        </p:nvSpPr>
        <p:spPr/>
        <p:txBody>
          <a:bodyPr/>
          <a:lstStyle/>
          <a:p>
            <a:r>
              <a:rPr lang="en-US" dirty="0"/>
              <a:t>Who are we?</a:t>
            </a:r>
          </a:p>
        </p:txBody>
      </p:sp>
      <p:sp>
        <p:nvSpPr>
          <p:cNvPr id="4" name="Content Placeholder 3">
            <a:extLst>
              <a:ext uri="{FF2B5EF4-FFF2-40B4-BE49-F238E27FC236}">
                <a16:creationId xmlns:a16="http://schemas.microsoft.com/office/drawing/2014/main" id="{19BF10B7-B407-9F4D-9D6B-3BDAFBAE37FC}"/>
              </a:ext>
            </a:extLst>
          </p:cNvPr>
          <p:cNvSpPr>
            <a:spLocks noGrp="1"/>
          </p:cNvSpPr>
          <p:nvPr>
            <p:ph sz="half" idx="1"/>
          </p:nvPr>
        </p:nvSpPr>
        <p:spPr>
          <a:xfrm>
            <a:off x="2525883" y="1313040"/>
            <a:ext cx="4353370" cy="3052841"/>
          </a:xfrm>
        </p:spPr>
        <p:txBody>
          <a:bodyPr/>
          <a:lstStyle/>
          <a:p>
            <a:r>
              <a:rPr lang="en-US" b="1" dirty="0"/>
              <a:t>Michael Whittaker</a:t>
            </a:r>
          </a:p>
          <a:p>
            <a:pPr>
              <a:buFont typeface="Arial" panose="020B0604020202020204" pitchFamily="34" charset="0"/>
              <a:buChar char="•"/>
            </a:pPr>
            <a:r>
              <a:rPr lang="en-US" sz="2000" dirty="0"/>
              <a:t>TA</a:t>
            </a:r>
          </a:p>
          <a:p>
            <a:pPr>
              <a:buFont typeface="Arial" panose="020B0604020202020204" pitchFamily="34" charset="0"/>
              <a:buChar char="•"/>
            </a:pPr>
            <a:r>
              <a:rPr lang="en-US" sz="2000" dirty="0"/>
              <a:t>PhD Student (Databases)</a:t>
            </a:r>
          </a:p>
          <a:p>
            <a:pPr>
              <a:buFont typeface="Arial" panose="020B0604020202020204" pitchFamily="34" charset="0"/>
              <a:buChar char="•"/>
            </a:pPr>
            <a:r>
              <a:rPr lang="en-US" sz="2000" dirty="0"/>
              <a:t>Research focused on replication, consistency, and consensus algorithms for distributed systems</a:t>
            </a:r>
          </a:p>
        </p:txBody>
      </p:sp>
      <p:pic>
        <p:nvPicPr>
          <p:cNvPr id="10" name="Picture 9">
            <a:extLst>
              <a:ext uri="{FF2B5EF4-FFF2-40B4-BE49-F238E27FC236}">
                <a16:creationId xmlns:a16="http://schemas.microsoft.com/office/drawing/2014/main" id="{7A238A23-5B41-D542-BA64-F7F95FCC46BA}"/>
              </a:ext>
            </a:extLst>
          </p:cNvPr>
          <p:cNvPicPr>
            <a:picLocks noChangeAspect="1"/>
          </p:cNvPicPr>
          <p:nvPr/>
        </p:nvPicPr>
        <p:blipFill>
          <a:blip r:embed="rId2"/>
          <a:stretch>
            <a:fillRect/>
          </a:stretch>
        </p:blipFill>
        <p:spPr>
          <a:xfrm>
            <a:off x="5631936" y="1393739"/>
            <a:ext cx="1024238" cy="1024238"/>
          </a:xfrm>
          <a:prstGeom prst="rect">
            <a:avLst/>
          </a:prstGeom>
        </p:spPr>
      </p:pic>
    </p:spTree>
    <p:extLst>
      <p:ext uri="{BB962C8B-B14F-4D97-AF65-F5344CB8AC3E}">
        <p14:creationId xmlns:p14="http://schemas.microsoft.com/office/powerpoint/2010/main" val="4061475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problems I/we worked on</a:t>
            </a:r>
          </a:p>
        </p:txBody>
      </p:sp>
      <p:graphicFrame>
        <p:nvGraphicFramePr>
          <p:cNvPr id="4" name="Google Shape;113;p17"/>
          <p:cNvGraphicFramePr/>
          <p:nvPr/>
        </p:nvGraphicFramePr>
        <p:xfrm>
          <a:off x="169863" y="968657"/>
          <a:ext cx="8788032" cy="3931952"/>
        </p:xfrm>
        <a:graphic>
          <a:graphicData uri="http://schemas.openxmlformats.org/drawingml/2006/table">
            <a:tbl>
              <a:tblPr firstRow="1" bandRow="1">
                <a:noFill/>
              </a:tblPr>
              <a:tblGrid>
                <a:gridCol w="945504">
                  <a:extLst>
                    <a:ext uri="{9D8B030D-6E8A-4147-A177-3AD203B41FA5}">
                      <a16:colId xmlns:a16="http://schemas.microsoft.com/office/drawing/2014/main" val="20000"/>
                    </a:ext>
                  </a:extLst>
                </a:gridCol>
                <a:gridCol w="1607736">
                  <a:extLst>
                    <a:ext uri="{9D8B030D-6E8A-4147-A177-3AD203B41FA5}">
                      <a16:colId xmlns:a16="http://schemas.microsoft.com/office/drawing/2014/main" val="20001"/>
                    </a:ext>
                  </a:extLst>
                </a:gridCol>
                <a:gridCol w="1777092">
                  <a:extLst>
                    <a:ext uri="{9D8B030D-6E8A-4147-A177-3AD203B41FA5}">
                      <a16:colId xmlns:a16="http://schemas.microsoft.com/office/drawing/2014/main" val="20002"/>
                    </a:ext>
                  </a:extLst>
                </a:gridCol>
                <a:gridCol w="1587131">
                  <a:extLst>
                    <a:ext uri="{9D8B030D-6E8A-4147-A177-3AD203B41FA5}">
                      <a16:colId xmlns:a16="http://schemas.microsoft.com/office/drawing/2014/main" val="20003"/>
                    </a:ext>
                  </a:extLst>
                </a:gridCol>
                <a:gridCol w="1401000">
                  <a:extLst>
                    <a:ext uri="{9D8B030D-6E8A-4147-A177-3AD203B41FA5}">
                      <a16:colId xmlns:a16="http://schemas.microsoft.com/office/drawing/2014/main" val="20004"/>
                    </a:ext>
                  </a:extLst>
                </a:gridCol>
                <a:gridCol w="1469569">
                  <a:extLst>
                    <a:ext uri="{9D8B030D-6E8A-4147-A177-3AD203B41FA5}">
                      <a16:colId xmlns:a16="http://schemas.microsoft.com/office/drawing/2014/main" val="20005"/>
                    </a:ext>
                  </a:extLst>
                </a:gridCol>
              </a:tblGrid>
              <a:tr h="525788">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Problem</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Impact</a:t>
                      </a:r>
                      <a:br>
                        <a:rPr lang="en-US" sz="1500" b="1" i="1" u="none" strike="noStrike" cap="none" dirty="0">
                          <a:latin typeface="Source Sans Pro" charset="0"/>
                          <a:ea typeface="Source Sans Pro" charset="0"/>
                          <a:cs typeface="Source Sans Pro" charset="0"/>
                          <a:sym typeface="Helvetica Neue"/>
                        </a:rPr>
                      </a:br>
                      <a:r>
                        <a:rPr lang="en-US" sz="1500" b="1" i="1" u="none" strike="noStrike" cap="none" dirty="0">
                          <a:latin typeface="Source Sans Pro" charset="0"/>
                          <a:ea typeface="Source Sans Pro" charset="0"/>
                          <a:cs typeface="Source Sans Pro" charset="0"/>
                          <a:sym typeface="Helvetica Neue"/>
                        </a:rPr>
                        <a:t> </a:t>
                      </a:r>
                      <a:r>
                        <a:rPr lang="en-US" sz="1100" b="1" i="1" u="none" strike="noStrike" cap="none" dirty="0">
                          <a:latin typeface="Source Sans Pro" charset="0"/>
                          <a:ea typeface="Source Sans Pro" charset="0"/>
                          <a:cs typeface="Source Sans Pro" charset="0"/>
                          <a:sym typeface="Helvetica Neue"/>
                        </a:rPr>
                        <a:t>(problem formulation)</a:t>
                      </a:r>
                      <a:endParaRPr sz="11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Priority</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Edge</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Incremental</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ctr" rtl="0">
                        <a:spcBef>
                          <a:spcPts val="0"/>
                        </a:spcBef>
                        <a:spcAft>
                          <a:spcPts val="0"/>
                        </a:spcAft>
                        <a:buNone/>
                      </a:pPr>
                      <a:r>
                        <a:rPr lang="en-US" sz="1500" b="1" i="1" u="none" strike="noStrike" cap="none" dirty="0">
                          <a:latin typeface="Source Sans Pro" charset="0"/>
                          <a:ea typeface="Source Sans Pro" charset="0"/>
                          <a:cs typeface="Source Sans Pro" charset="0"/>
                          <a:sym typeface="Helvetica Neue"/>
                        </a:rPr>
                        <a:t>Comments</a:t>
                      </a:r>
                      <a:endParaRPr sz="1500" b="1" i="1" u="none" strike="noStrike" cap="none" dirty="0">
                        <a:latin typeface="Source Sans Pro" charset="0"/>
                        <a:ea typeface="Source Sans Pro" charset="0"/>
                        <a:cs typeface="Source Sans Pro" charset="0"/>
                        <a:sym typeface="Helvetica Neue"/>
                      </a:endParaRPr>
                    </a:p>
                  </a:txBody>
                  <a:tcPr marL="68588" marR="68588" marT="34294" marB="34294"/>
                </a:tc>
                <a:extLst>
                  <a:ext uri="{0D108BD9-81ED-4DB2-BD59-A6C34878D82A}">
                    <a16:rowId xmlns:a16="http://schemas.microsoft.com/office/drawing/2014/main" val="10000"/>
                  </a:ext>
                </a:extLst>
              </a:tr>
              <a:tr h="891548">
                <a:tc>
                  <a:txBody>
                    <a:bodyPr/>
                    <a:lstStyle/>
                    <a:p>
                      <a:pPr marL="0" marR="0" lvl="0" indent="0" algn="l" rtl="0">
                        <a:spcBef>
                          <a:spcPts val="0"/>
                        </a:spcBef>
                        <a:spcAft>
                          <a:spcPts val="0"/>
                        </a:spcAft>
                        <a:buNone/>
                      </a:pPr>
                      <a:r>
                        <a:rPr lang="en-US" sz="1400" u="none" strike="noStrike" cap="none" dirty="0">
                          <a:latin typeface="Source Sans Pro" charset="0"/>
                          <a:ea typeface="Source Sans Pro" charset="0"/>
                          <a:cs typeface="Source Sans Pro" charset="0"/>
                          <a:sym typeface="Helvetica Neue"/>
                        </a:rPr>
                        <a:t>Chord</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Need for decentralized (no liability), efficient P2P system  </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Among several groups working on it</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Experts in distributed systems and algorithms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Followed by many refinements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At some point, most cited paper</a:t>
                      </a:r>
                      <a:endParaRPr sz="1400" dirty="0">
                        <a:latin typeface="Source Sans Pro" charset="0"/>
                        <a:ea typeface="Source Sans Pro" charset="0"/>
                        <a:cs typeface="Source Sans Pro" charset="0"/>
                        <a:sym typeface="Helvetica Neue"/>
                      </a:endParaRPr>
                    </a:p>
                  </a:txBody>
                  <a:tcPr marL="68588" marR="68588" marT="34294" marB="34294"/>
                </a:tc>
                <a:extLst>
                  <a:ext uri="{0D108BD9-81ED-4DB2-BD59-A6C34878D82A}">
                    <a16:rowId xmlns:a16="http://schemas.microsoft.com/office/drawing/2014/main" val="10001"/>
                  </a:ext>
                </a:extLst>
              </a:tr>
              <a:tr h="1097288">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Spark</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Need for fast, general-purpose big data analytics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Among first to see ML use cases (AMPLab) and interactive queries (industry; Conviva, FB) </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Already experts in big data (in academia); started working on this 3 years earlier</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Core Spark (3,000 LoC); Shark, Streaming, ML libs</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High impact in industry</a:t>
                      </a:r>
                      <a:endParaRPr sz="1400">
                        <a:latin typeface="Source Sans Pro" charset="0"/>
                        <a:ea typeface="Source Sans Pro" charset="0"/>
                        <a:cs typeface="Source Sans Pro" charset="0"/>
                        <a:sym typeface="Helvetica Neue"/>
                      </a:endParaRPr>
                    </a:p>
                  </a:txBody>
                  <a:tcPr marL="68588" marR="68588" marT="34294" marB="34294"/>
                </a:tc>
                <a:extLst>
                  <a:ext uri="{0D108BD9-81ED-4DB2-BD59-A6C34878D82A}">
                    <a16:rowId xmlns:a16="http://schemas.microsoft.com/office/drawing/2014/main" val="10002"/>
                  </a:ext>
                </a:extLst>
              </a:tr>
              <a:tr h="1097288">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Dominant</a:t>
                      </a:r>
                      <a:r>
                        <a:rPr lang="en-US" sz="1400" baseline="0" dirty="0">
                          <a:latin typeface="Source Sans Pro" charset="0"/>
                          <a:ea typeface="Source Sans Pro" charset="0"/>
                          <a:cs typeface="Source Sans Pro" charset="0"/>
                          <a:sym typeface="Helvetica Neue"/>
                        </a:rPr>
                        <a:t> Resource Fairness (DRF)</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Need for better utilization for multi resource types workloads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Among first to see the problem (Mesos)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a:latin typeface="Source Sans Pro" charset="0"/>
                          <a:ea typeface="Source Sans Pro" charset="0"/>
                          <a:cs typeface="Source Sans Pro" charset="0"/>
                          <a:sym typeface="Helvetica Neue"/>
                        </a:rPr>
                        <a:t>Experts in scheduling algorithms</a:t>
                      </a:r>
                      <a:endParaRPr sz="140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Followed by other papers in different areas</a:t>
                      </a:r>
                      <a:endParaRPr sz="1400" dirty="0">
                        <a:latin typeface="Source Sans Pro" charset="0"/>
                        <a:ea typeface="Source Sans Pro" charset="0"/>
                        <a:cs typeface="Source Sans Pro" charset="0"/>
                        <a:sym typeface="Helvetica Neue"/>
                      </a:endParaRPr>
                    </a:p>
                  </a:txBody>
                  <a:tcPr marL="68588" marR="68588" marT="34294" marB="34294"/>
                </a:tc>
                <a:tc>
                  <a:txBody>
                    <a:bodyPr/>
                    <a:lstStyle/>
                    <a:p>
                      <a:pPr marL="0" marR="0" lvl="0" indent="0" algn="l" rtl="0">
                        <a:spcBef>
                          <a:spcPts val="0"/>
                        </a:spcBef>
                        <a:spcAft>
                          <a:spcPts val="0"/>
                        </a:spcAft>
                        <a:buNone/>
                      </a:pPr>
                      <a:r>
                        <a:rPr lang="en-US" sz="1400" dirty="0">
                          <a:latin typeface="Source Sans Pro" charset="0"/>
                          <a:ea typeface="Source Sans Pro" charset="0"/>
                          <a:cs typeface="Source Sans Pro" charset="0"/>
                          <a:sym typeface="Helvetica Neue"/>
                        </a:rPr>
                        <a:t>Intellectual impact (</a:t>
                      </a:r>
                      <a:r>
                        <a:rPr lang="en-US" sz="1400" dirty="0" err="1">
                          <a:latin typeface="Source Sans Pro" charset="0"/>
                          <a:ea typeface="Source Sans Pro" charset="0"/>
                          <a:cs typeface="Source Sans Pro" charset="0"/>
                          <a:sym typeface="Helvetica Neue"/>
                        </a:rPr>
                        <a:t>microeconomy</a:t>
                      </a:r>
                      <a:r>
                        <a:rPr lang="en-US" sz="1400" dirty="0">
                          <a:latin typeface="Source Sans Pro" charset="0"/>
                          <a:ea typeface="Source Sans Pro" charset="0"/>
                          <a:cs typeface="Source Sans Pro" charset="0"/>
                          <a:sym typeface="Helvetica Neue"/>
                        </a:rPr>
                        <a:t>); implemented in a few systems</a:t>
                      </a:r>
                    </a:p>
                    <a:p>
                      <a:pPr marL="0" marR="0" lvl="0" indent="0" algn="l" rtl="0">
                        <a:spcBef>
                          <a:spcPts val="0"/>
                        </a:spcBef>
                        <a:spcAft>
                          <a:spcPts val="0"/>
                        </a:spcAft>
                        <a:buNone/>
                      </a:pPr>
                      <a:endParaRPr sz="1400" dirty="0">
                        <a:latin typeface="Source Sans Pro" charset="0"/>
                        <a:ea typeface="Source Sans Pro" charset="0"/>
                        <a:cs typeface="Source Sans Pro" charset="0"/>
                        <a:sym typeface="Helvetica Neue"/>
                      </a:endParaRPr>
                    </a:p>
                  </a:txBody>
                  <a:tcPr marL="68588" marR="68588" marT="34294" marB="34294"/>
                </a:tc>
                <a:extLst>
                  <a:ext uri="{0D108BD9-81ED-4DB2-BD59-A6C34878D82A}">
                    <a16:rowId xmlns:a16="http://schemas.microsoft.com/office/drawing/2014/main" val="10003"/>
                  </a:ext>
                </a:extLst>
              </a:tr>
            </a:tbl>
          </a:graphicData>
        </a:graphic>
      </p:graphicFrame>
      <p:sp>
        <p:nvSpPr>
          <p:cNvPr id="5" name="TextBox 4"/>
          <p:cNvSpPr txBox="1"/>
          <p:nvPr/>
        </p:nvSpPr>
        <p:spPr>
          <a:xfrm>
            <a:off x="7406433" y="1999622"/>
            <a:ext cx="1451038" cy="307777"/>
          </a:xfrm>
          <a:prstGeom prst="rect">
            <a:avLst/>
          </a:prstGeom>
          <a:noFill/>
        </p:spPr>
        <p:txBody>
          <a:bodyPr wrap="none" rtlCol="0">
            <a:spAutoFit/>
          </a:bodyPr>
          <a:lstStyle/>
          <a:p>
            <a:r>
              <a:rPr lang="en-US" sz="1400" b="1" dirty="0">
                <a:solidFill>
                  <a:srgbClr val="FF9400"/>
                </a:solidFill>
                <a:latin typeface="Helvetica" charset="0"/>
                <a:ea typeface="Helvetica" charset="0"/>
                <a:cs typeface="Helvetica" charset="0"/>
              </a:rPr>
              <a:t> 14K+ citations</a:t>
            </a:r>
          </a:p>
        </p:txBody>
      </p:sp>
      <p:sp>
        <p:nvSpPr>
          <p:cNvPr id="6" name="TextBox 5"/>
          <p:cNvSpPr txBox="1"/>
          <p:nvPr/>
        </p:nvSpPr>
        <p:spPr>
          <a:xfrm>
            <a:off x="7469067" y="3089507"/>
            <a:ext cx="1301959" cy="307777"/>
          </a:xfrm>
          <a:prstGeom prst="rect">
            <a:avLst/>
          </a:prstGeom>
          <a:noFill/>
        </p:spPr>
        <p:txBody>
          <a:bodyPr wrap="none" rtlCol="0">
            <a:spAutoFit/>
          </a:bodyPr>
          <a:lstStyle/>
          <a:p>
            <a:r>
              <a:rPr lang="en-US" sz="1400" b="1" dirty="0">
                <a:solidFill>
                  <a:srgbClr val="FF9400"/>
                </a:solidFill>
                <a:latin typeface="Helvetica" charset="0"/>
                <a:ea typeface="Helvetica" charset="0"/>
                <a:cs typeface="Helvetica" charset="0"/>
              </a:rPr>
              <a:t>5K+ citations</a:t>
            </a:r>
          </a:p>
        </p:txBody>
      </p:sp>
      <p:sp>
        <p:nvSpPr>
          <p:cNvPr id="7" name="TextBox 6"/>
          <p:cNvSpPr txBox="1"/>
          <p:nvPr/>
        </p:nvSpPr>
        <p:spPr>
          <a:xfrm>
            <a:off x="7506015" y="4602880"/>
            <a:ext cx="1301959" cy="307777"/>
          </a:xfrm>
          <a:prstGeom prst="rect">
            <a:avLst/>
          </a:prstGeom>
          <a:noFill/>
        </p:spPr>
        <p:txBody>
          <a:bodyPr wrap="none" rtlCol="0">
            <a:spAutoFit/>
          </a:bodyPr>
          <a:lstStyle/>
          <a:p>
            <a:r>
              <a:rPr lang="en-US" sz="1400" b="1" dirty="0">
                <a:solidFill>
                  <a:srgbClr val="FF9400"/>
                </a:solidFill>
                <a:latin typeface="Helvetica" charset="0"/>
                <a:ea typeface="Helvetica" charset="0"/>
                <a:cs typeface="Helvetica" charset="0"/>
              </a:rPr>
              <a:t>1K+ citations</a:t>
            </a:r>
          </a:p>
        </p:txBody>
      </p:sp>
    </p:spTree>
    <p:extLst>
      <p:ext uri="{BB962C8B-B14F-4D97-AF65-F5344CB8AC3E}">
        <p14:creationId xmlns:p14="http://schemas.microsoft.com/office/powerpoint/2010/main" val="394447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86074"/>
            <a:ext cx="6343650" cy="857250"/>
          </a:xfrm>
        </p:spPr>
        <p:txBody>
          <a:bodyPr/>
          <a:lstStyle/>
          <a:p>
            <a:r>
              <a:rPr lang="en-US" dirty="0"/>
              <a:t>What is System Research about?</a:t>
            </a:r>
          </a:p>
        </p:txBody>
      </p:sp>
      <p:sp>
        <p:nvSpPr>
          <p:cNvPr id="3" name="Content Placeholder 2"/>
          <p:cNvSpPr>
            <a:spLocks noGrp="1"/>
          </p:cNvSpPr>
          <p:nvPr>
            <p:ph idx="1"/>
          </p:nvPr>
        </p:nvSpPr>
        <p:spPr>
          <a:xfrm>
            <a:off x="169863" y="942159"/>
            <a:ext cx="8850312" cy="3394075"/>
          </a:xfrm>
        </p:spPr>
        <p:txBody>
          <a:bodyPr/>
          <a:lstStyle/>
          <a:p>
            <a:r>
              <a:rPr lang="en-US" dirty="0"/>
              <a:t>Manage resources:</a:t>
            </a:r>
          </a:p>
          <a:p>
            <a:pPr lvl="1"/>
            <a:r>
              <a:rPr lang="en-US" sz="2000" dirty="0"/>
              <a:t>Memory, CPU, storage</a:t>
            </a:r>
          </a:p>
          <a:p>
            <a:pPr lvl="1"/>
            <a:r>
              <a:rPr lang="en-US" sz="2000" dirty="0"/>
              <a:t>Data (database systems)</a:t>
            </a:r>
          </a:p>
          <a:p>
            <a:pPr marL="457200" lvl="1" indent="0">
              <a:buNone/>
            </a:pPr>
            <a:endParaRPr lang="en-US" sz="2000" dirty="0"/>
          </a:p>
          <a:p>
            <a:r>
              <a:rPr lang="en-US" dirty="0"/>
              <a:t>Provide abstractions to applications:</a:t>
            </a:r>
          </a:p>
          <a:p>
            <a:pPr lvl="1"/>
            <a:r>
              <a:rPr lang="en-US" sz="2000" dirty="0"/>
              <a:t>File systems</a:t>
            </a:r>
          </a:p>
          <a:p>
            <a:pPr lvl="1"/>
            <a:r>
              <a:rPr lang="en-US" sz="2000" dirty="0"/>
              <a:t>Processes, threads </a:t>
            </a:r>
          </a:p>
          <a:p>
            <a:pPr lvl="1"/>
            <a:r>
              <a:rPr lang="en-US" sz="2000" dirty="0"/>
              <a:t>VM, containers</a:t>
            </a:r>
          </a:p>
          <a:p>
            <a:pPr lvl="1"/>
            <a:r>
              <a:rPr lang="en-US" sz="2000" dirty="0"/>
              <a:t>Naming system</a:t>
            </a:r>
          </a:p>
          <a:p>
            <a:pPr lvl="1"/>
            <a:r>
              <a:rPr lang="is-IS" sz="2000" dirty="0"/>
              <a:t>…</a:t>
            </a:r>
            <a:endParaRPr lang="en-US" sz="2000" dirty="0"/>
          </a:p>
          <a:p>
            <a:endParaRPr lang="en-US" dirty="0"/>
          </a:p>
        </p:txBody>
      </p:sp>
    </p:spTree>
    <p:extLst>
      <p:ext uri="{BB962C8B-B14F-4D97-AF65-F5344CB8AC3E}">
        <p14:creationId xmlns:p14="http://schemas.microsoft.com/office/powerpoint/2010/main" val="70812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Class</a:t>
            </a:r>
          </a:p>
        </p:txBody>
      </p:sp>
      <p:sp>
        <p:nvSpPr>
          <p:cNvPr id="3" name="Content Placeholder 2"/>
          <p:cNvSpPr>
            <a:spLocks noGrp="1"/>
          </p:cNvSpPr>
          <p:nvPr>
            <p:ph idx="1"/>
          </p:nvPr>
        </p:nvSpPr>
        <p:spPr/>
        <p:txBody>
          <a:bodyPr/>
          <a:lstStyle/>
          <a:p>
            <a:r>
              <a:rPr lang="en-US" dirty="0"/>
              <a:t>Learn about systems research by</a:t>
            </a:r>
          </a:p>
          <a:p>
            <a:pPr lvl="1"/>
            <a:r>
              <a:rPr lang="en-US" dirty="0"/>
              <a:t>Reading several seminal papers</a:t>
            </a:r>
          </a:p>
          <a:p>
            <a:pPr lvl="1"/>
            <a:r>
              <a:rPr lang="en-US" dirty="0"/>
              <a:t>Doing it: work on an exciting project</a:t>
            </a:r>
          </a:p>
          <a:p>
            <a:endParaRPr lang="en-US" dirty="0"/>
          </a:p>
          <a:p>
            <a:r>
              <a:rPr lang="en-US" dirty="0"/>
              <a:t>Hopefully start next generation of impactful systems</a:t>
            </a:r>
          </a:p>
          <a:p>
            <a:endParaRPr lang="en-US" dirty="0"/>
          </a:p>
          <a:p>
            <a:r>
              <a:rPr lang="en-US" dirty="0"/>
              <a:t> </a:t>
            </a:r>
          </a:p>
        </p:txBody>
      </p:sp>
    </p:spTree>
    <p:extLst>
      <p:ext uri="{BB962C8B-B14F-4D97-AF65-F5344CB8AC3E}">
        <p14:creationId xmlns:p14="http://schemas.microsoft.com/office/powerpoint/2010/main" val="4251477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448541"/>
            <a:ext cx="7246208" cy="857250"/>
          </a:xfrm>
        </p:spPr>
        <p:txBody>
          <a:bodyPr/>
          <a:lstStyle/>
          <a:p>
            <a:r>
              <a:rPr lang="en-US" sz="3300" dirty="0"/>
              <a:t>Appreciate what is Good Research</a:t>
            </a:r>
          </a:p>
        </p:txBody>
      </p:sp>
      <p:sp>
        <p:nvSpPr>
          <p:cNvPr id="3" name="Content Placeholder 2"/>
          <p:cNvSpPr>
            <a:spLocks noGrp="1"/>
          </p:cNvSpPr>
          <p:nvPr>
            <p:ph idx="1"/>
          </p:nvPr>
        </p:nvSpPr>
        <p:spPr>
          <a:xfrm>
            <a:off x="436605" y="1312863"/>
            <a:ext cx="8583570" cy="3394075"/>
          </a:xfrm>
        </p:spPr>
        <p:txBody>
          <a:bodyPr/>
          <a:lstStyle/>
          <a:p>
            <a:r>
              <a:rPr lang="en-US" dirty="0"/>
              <a:t>Problem selection</a:t>
            </a:r>
          </a:p>
          <a:p>
            <a:r>
              <a:rPr lang="en-US" dirty="0"/>
              <a:t>Solution &amp; research methodology</a:t>
            </a:r>
          </a:p>
          <a:p>
            <a:r>
              <a:rPr lang="en-US" dirty="0"/>
              <a:t>Presentation</a:t>
            </a:r>
          </a:p>
        </p:txBody>
      </p:sp>
    </p:spTree>
    <p:extLst>
      <p:ext uri="{BB962C8B-B14F-4D97-AF65-F5344CB8AC3E}">
        <p14:creationId xmlns:p14="http://schemas.microsoft.com/office/powerpoint/2010/main" val="2146943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need to do?</a:t>
            </a:r>
          </a:p>
        </p:txBody>
      </p:sp>
      <p:sp>
        <p:nvSpPr>
          <p:cNvPr id="3" name="Content Placeholder 2"/>
          <p:cNvSpPr>
            <a:spLocks noGrp="1"/>
          </p:cNvSpPr>
          <p:nvPr>
            <p:ph idx="1"/>
          </p:nvPr>
        </p:nvSpPr>
        <p:spPr/>
        <p:txBody>
          <a:bodyPr/>
          <a:lstStyle/>
          <a:p>
            <a:r>
              <a:rPr lang="en-US" dirty="0"/>
              <a:t>Research oriented class project</a:t>
            </a:r>
          </a:p>
          <a:p>
            <a:pPr lvl="1"/>
            <a:r>
              <a:rPr lang="en-US" dirty="0"/>
              <a:t>Groups of 2-3</a:t>
            </a:r>
          </a:p>
          <a:p>
            <a:endParaRPr lang="en-US" sz="2000" dirty="0"/>
          </a:p>
          <a:p>
            <a:r>
              <a:rPr lang="en-US" dirty="0"/>
              <a:t>Paper reading</a:t>
            </a:r>
          </a:p>
          <a:p>
            <a:endParaRPr lang="en-US" sz="2000" dirty="0"/>
          </a:p>
          <a:p>
            <a:r>
              <a:rPr lang="en-US" dirty="0"/>
              <a:t>Paper presentations</a:t>
            </a:r>
          </a:p>
        </p:txBody>
      </p:sp>
    </p:spTree>
    <p:extLst>
      <p:ext uri="{BB962C8B-B14F-4D97-AF65-F5344CB8AC3E}">
        <p14:creationId xmlns:p14="http://schemas.microsoft.com/office/powerpoint/2010/main" val="943221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Project</a:t>
            </a:r>
          </a:p>
        </p:txBody>
      </p:sp>
      <p:sp>
        <p:nvSpPr>
          <p:cNvPr id="3" name="Content Placeholder 2"/>
          <p:cNvSpPr>
            <a:spLocks noGrp="1"/>
          </p:cNvSpPr>
          <p:nvPr>
            <p:ph idx="1"/>
          </p:nvPr>
        </p:nvSpPr>
        <p:spPr>
          <a:xfrm>
            <a:off x="169863" y="1312863"/>
            <a:ext cx="8776430" cy="3394075"/>
          </a:xfrm>
        </p:spPr>
        <p:txBody>
          <a:bodyPr/>
          <a:lstStyle/>
          <a:p>
            <a:pPr marL="0" eaLnBrk="1" hangingPunct="1"/>
            <a:r>
              <a:rPr lang="en-US" dirty="0">
                <a:ea typeface="ＭＳ Ｐゴシック" charset="0"/>
              </a:rPr>
              <a:t>Investigate new ideas and solutions in a class research project</a:t>
            </a:r>
          </a:p>
          <a:p>
            <a:pPr lvl="1" eaLnBrk="1" hangingPunct="1"/>
            <a:r>
              <a:rPr lang="en-US" dirty="0">
                <a:ea typeface="ＭＳ Ｐゴシック" charset="0"/>
              </a:rPr>
              <a:t>Define the problem</a:t>
            </a:r>
          </a:p>
          <a:p>
            <a:pPr lvl="1" eaLnBrk="1" hangingPunct="1"/>
            <a:r>
              <a:rPr lang="en-US" dirty="0">
                <a:ea typeface="ＭＳ Ｐゴシック" charset="0"/>
              </a:rPr>
              <a:t>Execute the research</a:t>
            </a:r>
          </a:p>
          <a:p>
            <a:pPr lvl="1" eaLnBrk="1" hangingPunct="1"/>
            <a:r>
              <a:rPr lang="en-US" dirty="0">
                <a:ea typeface="ＭＳ Ｐゴシック" charset="0"/>
              </a:rPr>
              <a:t>Write up and present your research</a:t>
            </a:r>
          </a:p>
          <a:p>
            <a:pPr marL="0" eaLnBrk="1" hangingPunct="1"/>
            <a:r>
              <a:rPr lang="en-US" dirty="0">
                <a:ea typeface="ＭＳ Ｐゴシック" charset="0"/>
              </a:rPr>
              <a:t>Ideally, best projects will become conference papers (e.g., OSDI/SOSP, NSDI, </a:t>
            </a:r>
            <a:r>
              <a:rPr lang="en-US" dirty="0" err="1">
                <a:ea typeface="ＭＳ Ｐゴシック" charset="0"/>
              </a:rPr>
              <a:t>EuroSys</a:t>
            </a:r>
            <a:r>
              <a:rPr lang="en-US" dirty="0">
                <a:ea typeface="ＭＳ Ｐゴシック" charset="0"/>
              </a:rPr>
              <a:t>)</a:t>
            </a:r>
          </a:p>
          <a:p>
            <a:pPr marL="171450" lvl="1" indent="0" eaLnBrk="1" hangingPunct="1">
              <a:buNone/>
            </a:pPr>
            <a:endParaRPr lang="en-US" dirty="0">
              <a:latin typeface="Arial" charset="0"/>
              <a:ea typeface="ＭＳ Ｐゴシック" charset="0"/>
            </a:endParaRPr>
          </a:p>
        </p:txBody>
      </p:sp>
    </p:spTree>
    <p:extLst>
      <p:ext uri="{BB962C8B-B14F-4D97-AF65-F5344CB8AC3E}">
        <p14:creationId xmlns:p14="http://schemas.microsoft.com/office/powerpoint/2010/main" val="3331456080"/>
      </p:ext>
    </p:extLst>
  </p:cSld>
  <p:clrMapOvr>
    <a:masterClrMapping/>
  </p:clrMapOvr>
</p:sld>
</file>

<file path=ppt/theme/theme1.xml><?xml version="1.0" encoding="utf-8"?>
<a:theme xmlns:a="http://schemas.openxmlformats.org/drawingml/2006/main" name="DB_deck_16x9_example">
  <a:themeElements>
    <a:clrScheme name="Custom 3">
      <a:dk1>
        <a:sysClr val="windowText" lastClr="000000"/>
      </a:dk1>
      <a:lt1>
        <a:sysClr val="window" lastClr="FFFFFF"/>
      </a:lt1>
      <a:dk2>
        <a:srgbClr val="2B2B2B"/>
      </a:dk2>
      <a:lt2>
        <a:srgbClr val="D5D2C3"/>
      </a:lt2>
      <a:accent1>
        <a:srgbClr val="1EA3B5"/>
      </a:accent1>
      <a:accent2>
        <a:srgbClr val="EC541B"/>
      </a:accent2>
      <a:accent3>
        <a:srgbClr val="1AA756"/>
      </a:accent3>
      <a:accent4>
        <a:srgbClr val="E2151C"/>
      </a:accent4>
      <a:accent5>
        <a:srgbClr val="646464"/>
      </a:accent5>
      <a:accent6>
        <a:srgbClr val="DC3D08"/>
      </a:accent6>
      <a:hlink>
        <a:srgbClr val="EC541B"/>
      </a:hlink>
      <a:folHlink>
        <a:srgbClr val="7552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1" id="{85A22C84-209D-BE4E-B5EC-F01023E82B97}" vid="{CDDC34F3-6743-CA44-A1E7-A65EB2B43A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27433</TotalTime>
  <Words>2115</Words>
  <Application>Microsoft Macintosh PowerPoint</Application>
  <PresentationFormat>On-screen Show (16:9)</PresentationFormat>
  <Paragraphs>309</Paragraphs>
  <Slides>40</Slides>
  <Notes>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4" baseType="lpstr">
      <vt:lpstr>Arial</vt:lpstr>
      <vt:lpstr>Calibri</vt:lpstr>
      <vt:lpstr>Gill Sans Light</vt:lpstr>
      <vt:lpstr>Helvetica</vt:lpstr>
      <vt:lpstr>Helvetica Neue</vt:lpstr>
      <vt:lpstr>Helvetica Neue Light</vt:lpstr>
      <vt:lpstr>Lucida Grande</vt:lpstr>
      <vt:lpstr>Newslab Thin</vt:lpstr>
      <vt:lpstr>NewslabThin</vt:lpstr>
      <vt:lpstr>Source Sans Pro</vt:lpstr>
      <vt:lpstr>Source Sans Pro Light</vt:lpstr>
      <vt:lpstr>Times New Roman</vt:lpstr>
      <vt:lpstr>DB_deck_16x9_example</vt:lpstr>
      <vt:lpstr>Excel.Chart.8</vt:lpstr>
      <vt:lpstr>CS 262A:  Advanced Topics in Computer Systems</vt:lpstr>
      <vt:lpstr>Course Information</vt:lpstr>
      <vt:lpstr>Who are we?</vt:lpstr>
      <vt:lpstr>Who are we?</vt:lpstr>
      <vt:lpstr>What is System Research about?</vt:lpstr>
      <vt:lpstr>This Class</vt:lpstr>
      <vt:lpstr>Appreciate what is Good Research</vt:lpstr>
      <vt:lpstr>What do you need to do?</vt:lpstr>
      <vt:lpstr>Research Project</vt:lpstr>
      <vt:lpstr>Research Project: Steps</vt:lpstr>
      <vt:lpstr>Paper Reading</vt:lpstr>
      <vt:lpstr>Paper Reading: Key Questions</vt:lpstr>
      <vt:lpstr>Distributed Shared Memory</vt:lpstr>
      <vt:lpstr>Why did it fail?</vt:lpstr>
      <vt:lpstr>Virtual Machine</vt:lpstr>
      <vt:lpstr>Why did it succeed?</vt:lpstr>
      <vt:lpstr>What are Hard/Fundamental Tradeoffs?</vt:lpstr>
      <vt:lpstr>Paper Presentation</vt:lpstr>
      <vt:lpstr>Lecture Format (starting with 9/7)</vt:lpstr>
      <vt:lpstr>Grading Policy</vt:lpstr>
      <vt:lpstr>Grading</vt:lpstr>
      <vt:lpstr>Exciting times in systems research</vt:lpstr>
      <vt:lpstr>Moore’s Law ending</vt:lpstr>
      <vt:lpstr>Huge Servers</vt:lpstr>
      <vt:lpstr>Specialized hardware</vt:lpstr>
      <vt:lpstr>Deep Learning Demands</vt:lpstr>
      <vt:lpstr>Not only esoteric apps</vt:lpstr>
      <vt:lpstr>Specialized hardware not enough</vt:lpstr>
      <vt:lpstr>Serverless</vt:lpstr>
      <vt:lpstr>What is a good problem to work on?</vt:lpstr>
      <vt:lpstr>Impact (1/2)</vt:lpstr>
      <vt:lpstr>Impact (2/2)</vt:lpstr>
      <vt:lpstr>Priority (1/2)</vt:lpstr>
      <vt:lpstr>Priority (2/2)</vt:lpstr>
      <vt:lpstr>Edge</vt:lpstr>
      <vt:lpstr>Incrementality</vt:lpstr>
      <vt:lpstr>Questions to ask when picking a problem</vt:lpstr>
      <vt:lpstr>Some problems I worked on</vt:lpstr>
      <vt:lpstr>Some problems I worked on</vt:lpstr>
      <vt:lpstr>Some problems I/we worked 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 d'Orito</dc:creator>
  <cp:lastModifiedBy>Microsoft Office User</cp:lastModifiedBy>
  <cp:revision>1402</cp:revision>
  <cp:lastPrinted>2019-01-24T19:50:27Z</cp:lastPrinted>
  <dcterms:created xsi:type="dcterms:W3CDTF">2015-02-13T19:56:21Z</dcterms:created>
  <dcterms:modified xsi:type="dcterms:W3CDTF">2020-08-29T18:31:02Z</dcterms:modified>
</cp:coreProperties>
</file>